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79" r:id="rId3"/>
    <p:sldId id="257" r:id="rId4"/>
    <p:sldId id="259" r:id="rId5"/>
    <p:sldId id="260" r:id="rId6"/>
    <p:sldId id="258" r:id="rId7"/>
    <p:sldId id="261" r:id="rId8"/>
    <p:sldId id="262" r:id="rId9"/>
    <p:sldId id="263" r:id="rId10"/>
    <p:sldId id="264" r:id="rId11"/>
    <p:sldId id="265" r:id="rId12"/>
    <p:sldId id="267" r:id="rId13"/>
    <p:sldId id="268" r:id="rId14"/>
    <p:sldId id="281" r:id="rId15"/>
    <p:sldId id="269" r:id="rId16"/>
    <p:sldId id="280" r:id="rId17"/>
    <p:sldId id="275" r:id="rId18"/>
    <p:sldId id="282" r:id="rId19"/>
    <p:sldId id="276" r:id="rId20"/>
    <p:sldId id="277"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8E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660"/>
  </p:normalViewPr>
  <p:slideViewPr>
    <p:cSldViewPr snapToGrid="0">
      <p:cViewPr varScale="1">
        <p:scale>
          <a:sx n="93" d="100"/>
          <a:sy n="93" d="100"/>
        </p:scale>
        <p:origin x="7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164534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1945002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MX"/>
              <a:t>Haz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A0656E-A0B1-42F9-B439-9B02FC05EE15}"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1390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MX"/>
              <a:t>Haz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MX"/>
              <a:t>Haga clic para modificar los estilos de texto del patrón</a:t>
            </a:r>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343901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MX"/>
              <a:t>Haz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MX"/>
              <a:t>Haga clic para modificar los estilos de texto del patrón</a:t>
            </a:r>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A0656E-A0B1-42F9-B439-9B02FC05EE15}"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991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MX"/>
              <a:t>Haz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MX"/>
              <a:t>Haga clic para modificar los estilos de texto del patrón</a:t>
            </a:r>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149033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4182866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312644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MX"/>
              <a:t>Haz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1156205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E71A7FAA-E524-437B-A1DB-4F2CFBD87680}" type="datetimeFigureOut">
              <a:rPr lang="es-MX" smtClean="0"/>
              <a:t>19/07/22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38739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33072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E71A7FAA-E524-437B-A1DB-4F2CFBD87680}" type="datetimeFigureOut">
              <a:rPr lang="es-MX" smtClean="0"/>
              <a:t>19/07/22</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239572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E71A7FAA-E524-437B-A1DB-4F2CFBD87680}" type="datetimeFigureOut">
              <a:rPr lang="es-MX" smtClean="0"/>
              <a:t>19/07/22</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293406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A7FAA-E524-437B-A1DB-4F2CFBD87680}" type="datetimeFigureOut">
              <a:rPr lang="es-MX" smtClean="0"/>
              <a:t>19/07/22</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279435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MX"/>
              <a:t>Haz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637970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E71A7FAA-E524-437B-A1DB-4F2CFBD87680}" type="datetimeFigureOut">
              <a:rPr lang="es-MX" smtClean="0"/>
              <a:t>19/07/22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A0656E-A0B1-42F9-B439-9B02FC05EE15}" type="slidenum">
              <a:rPr lang="es-MX" smtClean="0"/>
              <a:t>‹Nº›</a:t>
            </a:fld>
            <a:endParaRPr lang="es-MX"/>
          </a:p>
        </p:txBody>
      </p:sp>
    </p:spTree>
    <p:extLst>
      <p:ext uri="{BB962C8B-B14F-4D97-AF65-F5344CB8AC3E}">
        <p14:creationId xmlns:p14="http://schemas.microsoft.com/office/powerpoint/2010/main" val="317675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71A7FAA-E524-437B-A1DB-4F2CFBD87680}" type="datetimeFigureOut">
              <a:rPr lang="es-MX" smtClean="0"/>
              <a:t>19/07/22</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A0656E-A0B1-42F9-B439-9B02FC05EE15}" type="slidenum">
              <a:rPr lang="es-MX" smtClean="0"/>
              <a:t>‹Nº›</a:t>
            </a:fld>
            <a:endParaRPr lang="es-MX"/>
          </a:p>
        </p:txBody>
      </p:sp>
    </p:spTree>
    <p:extLst>
      <p:ext uri="{BB962C8B-B14F-4D97-AF65-F5344CB8AC3E}">
        <p14:creationId xmlns:p14="http://schemas.microsoft.com/office/powerpoint/2010/main" val="17753334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br>
              <a:rPr lang="es-ES" dirty="0"/>
            </a:br>
            <a:endParaRPr lang="es-MX" dirty="0"/>
          </a:p>
        </p:txBody>
      </p:sp>
      <p:sp>
        <p:nvSpPr>
          <p:cNvPr id="3" name="Subtítulo 2"/>
          <p:cNvSpPr>
            <a:spLocks noGrp="1"/>
          </p:cNvSpPr>
          <p:nvPr>
            <p:ph type="subTitle" idx="1"/>
          </p:nvPr>
        </p:nvSpPr>
        <p:spPr>
          <a:xfrm>
            <a:off x="1524000" y="1709530"/>
            <a:ext cx="9144000" cy="3548270"/>
          </a:xfrm>
        </p:spPr>
        <p:txBody>
          <a:bodyPr>
            <a:normAutofit/>
          </a:bodyPr>
          <a:lstStyle/>
          <a:p>
            <a:r>
              <a:rPr lang="es-MX" sz="4000" b="1" dirty="0"/>
              <a:t>NORMA INTERNACIONAL DE AUDITORÍA 560</a:t>
            </a:r>
          </a:p>
          <a:p>
            <a:r>
              <a:rPr lang="es-ES" sz="4000" b="1" dirty="0"/>
              <a:t>(</a:t>
            </a:r>
            <a:r>
              <a:rPr lang="es-ES" sz="4000" b="1" dirty="0" err="1"/>
              <a:t>NIA</a:t>
            </a:r>
            <a:r>
              <a:rPr lang="es-ES" sz="4000" b="1" dirty="0"/>
              <a:t> 560)</a:t>
            </a:r>
          </a:p>
          <a:p>
            <a:endParaRPr lang="es-ES" b="1" dirty="0"/>
          </a:p>
          <a:p>
            <a:r>
              <a:rPr lang="es-MX" sz="2800" b="1" dirty="0"/>
              <a:t>“HECHOS POSTERIORES AL CIERRE” </a:t>
            </a:r>
          </a:p>
        </p:txBody>
      </p:sp>
      <p:sp>
        <p:nvSpPr>
          <p:cNvPr id="4" name="Rectángulo 3"/>
          <p:cNvSpPr/>
          <p:nvPr/>
        </p:nvSpPr>
        <p:spPr>
          <a:xfrm>
            <a:off x="1848678" y="5198636"/>
            <a:ext cx="8494643" cy="646331"/>
          </a:xfrm>
          <a:prstGeom prst="rect">
            <a:avLst/>
          </a:prstGeom>
        </p:spPr>
        <p:txBody>
          <a:bodyPr wrap="square">
            <a:spAutoFit/>
          </a:bodyPr>
          <a:lstStyle/>
          <a:p>
            <a:pPr algn="ctr"/>
            <a:r>
              <a:rPr lang="es-MX" dirty="0"/>
              <a:t>(Aplicable a las auditorías de estados financieros correspondientes a periodos iniciados a partir del 15 de diciembre de 2009)</a:t>
            </a:r>
          </a:p>
        </p:txBody>
      </p:sp>
    </p:spTree>
    <p:extLst>
      <p:ext uri="{BB962C8B-B14F-4D97-AF65-F5344CB8AC3E}">
        <p14:creationId xmlns:p14="http://schemas.microsoft.com/office/powerpoint/2010/main" val="38016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E787C-72B4-924D-BA36-16B3BBFD67F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59C5286-B607-E441-8B5F-79F56D81E1EE}"/>
              </a:ext>
            </a:extLst>
          </p:cNvPr>
          <p:cNvSpPr>
            <a:spLocks noGrp="1"/>
          </p:cNvSpPr>
          <p:nvPr>
            <p:ph idx="1"/>
          </p:nvPr>
        </p:nvSpPr>
        <p:spPr/>
        <p:txBody>
          <a:bodyPr/>
          <a:lstStyle/>
          <a:p>
            <a:pPr marL="0" indent="0" algn="just">
              <a:buNone/>
            </a:pPr>
            <a:r>
              <a:rPr lang="es-MX" b="1" dirty="0">
                <a:solidFill>
                  <a:schemeClr val="accent1"/>
                </a:solidFill>
              </a:rPr>
              <a:t>c) </a:t>
            </a:r>
            <a:r>
              <a:rPr lang="es-MX" b="1" dirty="0"/>
              <a:t>La lectura de las actas</a:t>
            </a:r>
            <a:r>
              <a:rPr lang="es-MX" dirty="0"/>
              <a:t>, si las hubiera, de las reuniones de los propietarios, de la dirección y de los responsables del gobierno de la entidad, celebradas con posterioridad a la fecha de los estados financieros, así como la indagación sobre las cuestiones discutidas en esas posibles reuniones cuando todavía no haya actas disponibles. (Ref: Apartado A10) </a:t>
            </a:r>
          </a:p>
          <a:p>
            <a:pPr algn="just"/>
            <a:endParaRPr lang="es-MX" dirty="0"/>
          </a:p>
          <a:p>
            <a:pPr marL="0" indent="0" algn="just">
              <a:buNone/>
            </a:pPr>
            <a:r>
              <a:rPr lang="es-MX" b="1" dirty="0">
                <a:solidFill>
                  <a:schemeClr val="accent1"/>
                </a:solidFill>
              </a:rPr>
              <a:t>(d) </a:t>
            </a:r>
            <a:r>
              <a:rPr lang="es-MX" b="1" dirty="0"/>
              <a:t>La lectura de los últimos estados financieros </a:t>
            </a:r>
            <a:r>
              <a:rPr lang="es-MX" dirty="0"/>
              <a:t>intermedios de la entidad </a:t>
            </a:r>
            <a:r>
              <a:rPr lang="es-MX" b="1" dirty="0"/>
              <a:t>posteriores al cierre</a:t>
            </a:r>
            <a:r>
              <a:rPr lang="es-MX" dirty="0"/>
              <a:t>, si los hubiera.</a:t>
            </a:r>
          </a:p>
        </p:txBody>
      </p:sp>
    </p:spTree>
    <p:extLst>
      <p:ext uri="{BB962C8B-B14F-4D97-AF65-F5344CB8AC3E}">
        <p14:creationId xmlns:p14="http://schemas.microsoft.com/office/powerpoint/2010/main" val="2291447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8152C8-95A3-3446-9C3E-995A75EA5A1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929FF9B-1498-F74F-8FE5-6AD308F69D52}"/>
              </a:ext>
            </a:extLst>
          </p:cNvPr>
          <p:cNvSpPr>
            <a:spLocks noGrp="1"/>
          </p:cNvSpPr>
          <p:nvPr>
            <p:ph idx="1"/>
          </p:nvPr>
        </p:nvSpPr>
        <p:spPr/>
        <p:txBody>
          <a:bodyPr/>
          <a:lstStyle/>
          <a:p>
            <a:pPr marL="0" indent="0" algn="just">
              <a:buNone/>
            </a:pPr>
            <a:r>
              <a:rPr lang="es-MX" dirty="0"/>
              <a:t>8. Si, como </a:t>
            </a:r>
            <a:r>
              <a:rPr lang="es-MX" b="1" dirty="0"/>
              <a:t>consecuencia de los procedimientos aplicados </a:t>
            </a:r>
            <a:r>
              <a:rPr lang="es-MX" dirty="0"/>
              <a:t>según lo requerido en los apartados 6 y 7, el </a:t>
            </a:r>
            <a:r>
              <a:rPr lang="es-MX" b="1" dirty="0"/>
              <a:t>auditor identifica hechos que requieren el ajuste de los estados financieros</a:t>
            </a:r>
            <a:r>
              <a:rPr lang="es-MX" dirty="0"/>
              <a:t>, </a:t>
            </a:r>
            <a:r>
              <a:rPr lang="es-MX" b="1" dirty="0"/>
              <a:t>o su revelación</a:t>
            </a:r>
            <a:r>
              <a:rPr lang="es-MX" dirty="0"/>
              <a:t> en éstos, </a:t>
            </a:r>
            <a:r>
              <a:rPr lang="es-MX" b="1" dirty="0"/>
              <a:t>determinará si cada uno de dichos hechos se ha reflejado en los estados financieros adecuadamente</a:t>
            </a:r>
            <a:r>
              <a:rPr lang="es-MX" dirty="0"/>
              <a:t>, de conformidad con el marco de información financiera aplicable.</a:t>
            </a:r>
          </a:p>
        </p:txBody>
      </p:sp>
    </p:spTree>
    <p:extLst>
      <p:ext uri="{BB962C8B-B14F-4D97-AF65-F5344CB8AC3E}">
        <p14:creationId xmlns:p14="http://schemas.microsoft.com/office/powerpoint/2010/main" val="832246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DB128D-1884-744E-81E7-37815C56E908}"/>
              </a:ext>
            </a:extLst>
          </p:cNvPr>
          <p:cNvSpPr>
            <a:spLocks noGrp="1"/>
          </p:cNvSpPr>
          <p:nvPr>
            <p:ph type="title"/>
          </p:nvPr>
        </p:nvSpPr>
        <p:spPr/>
        <p:txBody>
          <a:bodyPr/>
          <a:lstStyle/>
          <a:p>
            <a:r>
              <a:rPr lang="es-MX" i="1" dirty="0"/>
              <a:t>Manifestaciones escritas</a:t>
            </a:r>
          </a:p>
        </p:txBody>
      </p:sp>
      <p:sp>
        <p:nvSpPr>
          <p:cNvPr id="3" name="Marcador de contenido 2">
            <a:extLst>
              <a:ext uri="{FF2B5EF4-FFF2-40B4-BE49-F238E27FC236}">
                <a16:creationId xmlns:a16="http://schemas.microsoft.com/office/drawing/2014/main" id="{37218071-EEAE-C447-8638-1BD29D17B34C}"/>
              </a:ext>
            </a:extLst>
          </p:cNvPr>
          <p:cNvSpPr>
            <a:spLocks noGrp="1"/>
          </p:cNvSpPr>
          <p:nvPr>
            <p:ph idx="1"/>
          </p:nvPr>
        </p:nvSpPr>
        <p:spPr/>
        <p:txBody>
          <a:bodyPr/>
          <a:lstStyle/>
          <a:p>
            <a:pPr marL="0" indent="0" algn="just">
              <a:buNone/>
            </a:pPr>
            <a:r>
              <a:rPr lang="es-MX" dirty="0"/>
              <a:t>9. </a:t>
            </a:r>
            <a:r>
              <a:rPr lang="es-MX" b="1" dirty="0"/>
              <a:t>El auditor solicitará </a:t>
            </a:r>
            <a:r>
              <a:rPr lang="es-MX" dirty="0"/>
              <a:t>a la dirección y, cuando proceda, </a:t>
            </a:r>
            <a:r>
              <a:rPr lang="es-MX" b="1" dirty="0"/>
              <a:t>a los responsables </a:t>
            </a:r>
            <a:r>
              <a:rPr lang="es-MX" dirty="0"/>
              <a:t>del gobierno de la entidad, </a:t>
            </a:r>
            <a:r>
              <a:rPr lang="es-MX" b="1" dirty="0"/>
              <a:t>que proporcionen manifestaciones escritas</a:t>
            </a:r>
            <a:r>
              <a:rPr lang="es-MX" dirty="0"/>
              <a:t>, de conformidad con la NIA 580, de que </a:t>
            </a:r>
            <a:r>
              <a:rPr lang="es-MX" b="1" dirty="0"/>
              <a:t>todos los hechos ocurridos con posterioridad a la fecha de los estados financieros</a:t>
            </a:r>
            <a:r>
              <a:rPr lang="es-MX" dirty="0"/>
              <a:t>, y que deben ser objeto de ajuste o revelación en virtud del marco de información financiera aplicable, han sido ajustados o revelados.</a:t>
            </a:r>
          </a:p>
        </p:txBody>
      </p:sp>
    </p:spTree>
    <p:extLst>
      <p:ext uri="{BB962C8B-B14F-4D97-AF65-F5344CB8AC3E}">
        <p14:creationId xmlns:p14="http://schemas.microsoft.com/office/powerpoint/2010/main" val="234663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B04F42-DB72-274B-B889-70842EDE2E37}"/>
              </a:ext>
            </a:extLst>
          </p:cNvPr>
          <p:cNvSpPr>
            <a:spLocks noGrp="1"/>
          </p:cNvSpPr>
          <p:nvPr>
            <p:ph type="title"/>
          </p:nvPr>
        </p:nvSpPr>
        <p:spPr/>
        <p:txBody>
          <a:bodyPr>
            <a:noAutofit/>
          </a:bodyPr>
          <a:lstStyle/>
          <a:p>
            <a:pPr algn="just"/>
            <a:r>
              <a:rPr lang="es-MX" sz="3200" dirty="0"/>
              <a:t>Hechos que llegan a conocimiento del auditor con </a:t>
            </a:r>
            <a:r>
              <a:rPr lang="es-MX" sz="3200" b="1" dirty="0"/>
              <a:t>posterioridad a la fecha del informe de auditoría</a:t>
            </a:r>
            <a:r>
              <a:rPr lang="es-MX" sz="3200" dirty="0"/>
              <a:t> pero con anterioridad a </a:t>
            </a:r>
            <a:r>
              <a:rPr lang="es-MX" sz="3200" b="1" dirty="0"/>
              <a:t>la fecha de publicación de los estados financieros</a:t>
            </a:r>
          </a:p>
        </p:txBody>
      </p:sp>
      <p:sp>
        <p:nvSpPr>
          <p:cNvPr id="3" name="Marcador de contenido 2">
            <a:extLst>
              <a:ext uri="{FF2B5EF4-FFF2-40B4-BE49-F238E27FC236}">
                <a16:creationId xmlns:a16="http://schemas.microsoft.com/office/drawing/2014/main" id="{65C20D9C-28B0-F84F-A681-F421E3D836DC}"/>
              </a:ext>
            </a:extLst>
          </p:cNvPr>
          <p:cNvSpPr>
            <a:spLocks noGrp="1"/>
          </p:cNvSpPr>
          <p:nvPr>
            <p:ph idx="1"/>
          </p:nvPr>
        </p:nvSpPr>
        <p:spPr>
          <a:xfrm>
            <a:off x="2589212" y="3241963"/>
            <a:ext cx="8915400" cy="3435928"/>
          </a:xfrm>
        </p:spPr>
        <p:txBody>
          <a:bodyPr>
            <a:normAutofit/>
          </a:bodyPr>
          <a:lstStyle/>
          <a:p>
            <a:pPr marL="0" indent="0" algn="just">
              <a:buNone/>
            </a:pPr>
            <a:endParaRPr lang="es-MX" sz="2000" dirty="0"/>
          </a:p>
          <a:p>
            <a:pPr marL="0" indent="0" algn="just">
              <a:buNone/>
            </a:pPr>
            <a:r>
              <a:rPr lang="es-MX" sz="2000" dirty="0"/>
              <a:t>10. </a:t>
            </a:r>
            <a:r>
              <a:rPr lang="es-MX" sz="2000" b="1" dirty="0"/>
              <a:t>El auditor </a:t>
            </a:r>
            <a:r>
              <a:rPr lang="es-MX" sz="2000" b="1" dirty="0">
                <a:solidFill>
                  <a:schemeClr val="accent1"/>
                </a:solidFill>
              </a:rPr>
              <a:t>no tiene obligación </a:t>
            </a:r>
            <a:r>
              <a:rPr lang="es-MX" sz="2000" b="1" dirty="0"/>
              <a:t>de aplicar procedimientos de auditoría </a:t>
            </a:r>
            <a:r>
              <a:rPr lang="es-MX" sz="2000" dirty="0"/>
              <a:t>con respecto a los estados financieros </a:t>
            </a:r>
            <a:r>
              <a:rPr lang="es-MX" sz="2000" b="1" dirty="0"/>
              <a:t>después de la fecha del informe de auditoría.</a:t>
            </a:r>
            <a:r>
              <a:rPr lang="es-MX" sz="2000" dirty="0"/>
              <a:t> </a:t>
            </a:r>
            <a:r>
              <a:rPr lang="es-MX" sz="2000" b="1" dirty="0"/>
              <a:t>Sin embargo</a:t>
            </a:r>
            <a:r>
              <a:rPr lang="es-MX" sz="2000" dirty="0"/>
              <a:t>, </a:t>
            </a:r>
            <a:r>
              <a:rPr lang="es-MX" sz="2000" b="1" dirty="0"/>
              <a:t>si después de la </a:t>
            </a:r>
            <a:r>
              <a:rPr lang="es-MX" sz="2000" b="1" dirty="0">
                <a:solidFill>
                  <a:srgbClr val="00B050"/>
                </a:solidFill>
              </a:rPr>
              <a:t>fecha del informe de auditoría</a:t>
            </a:r>
            <a:r>
              <a:rPr lang="es-MX" sz="2000" dirty="0"/>
              <a:t>, </a:t>
            </a:r>
            <a:r>
              <a:rPr lang="es-MX" sz="2000" b="1" dirty="0"/>
              <a:t>pero </a:t>
            </a:r>
            <a:r>
              <a:rPr lang="es-MX" sz="2000" b="1" dirty="0">
                <a:solidFill>
                  <a:srgbClr val="0070C0"/>
                </a:solidFill>
              </a:rPr>
              <a:t>antes de la fecha de publicación</a:t>
            </a:r>
            <a:r>
              <a:rPr lang="es-MX" sz="2000" dirty="0">
                <a:solidFill>
                  <a:srgbClr val="0070C0"/>
                </a:solidFill>
              </a:rPr>
              <a:t> </a:t>
            </a:r>
            <a:r>
              <a:rPr lang="es-MX" sz="2000" dirty="0"/>
              <a:t>de </a:t>
            </a:r>
            <a:r>
              <a:rPr lang="es-MX" sz="2000" b="1" dirty="0"/>
              <a:t>los estados financieros</a:t>
            </a:r>
            <a:r>
              <a:rPr lang="es-MX" sz="2000" dirty="0"/>
              <a:t>, </a:t>
            </a:r>
            <a:r>
              <a:rPr lang="es-MX" sz="2000" b="1" dirty="0"/>
              <a:t>llega a su conocimiento un hecho que</a:t>
            </a:r>
            <a:r>
              <a:rPr lang="es-MX" sz="2000" dirty="0"/>
              <a:t>, de haber sido </a:t>
            </a:r>
            <a:r>
              <a:rPr lang="es-MX" sz="2000" b="1" dirty="0"/>
              <a:t>conocido </a:t>
            </a:r>
            <a:r>
              <a:rPr lang="es-MX" sz="2000" dirty="0"/>
              <a:t>por él en la fecha del informe de auditoría, pudiera haberle llevado a </a:t>
            </a:r>
            <a:r>
              <a:rPr lang="es-MX" sz="2000" b="1" dirty="0"/>
              <a:t>rectificar este informe</a:t>
            </a:r>
            <a:r>
              <a:rPr lang="es-MX" sz="2000" dirty="0"/>
              <a:t>, </a:t>
            </a:r>
            <a:r>
              <a:rPr lang="es-MX" sz="2000" b="1" dirty="0"/>
              <a:t>el auditor</a:t>
            </a:r>
            <a:r>
              <a:rPr lang="es-MX" sz="2000" dirty="0"/>
              <a:t>: (Ref: Apartado A11)</a:t>
            </a:r>
          </a:p>
        </p:txBody>
      </p:sp>
    </p:spTree>
    <p:extLst>
      <p:ext uri="{BB962C8B-B14F-4D97-AF65-F5344CB8AC3E}">
        <p14:creationId xmlns:p14="http://schemas.microsoft.com/office/powerpoint/2010/main" val="3467752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a:extLst>
              <a:ext uri="{FF2B5EF4-FFF2-40B4-BE49-F238E27FC236}">
                <a16:creationId xmlns:a16="http://schemas.microsoft.com/office/drawing/2014/main" id="{F6B3D113-DCCF-5447-B33C-4549BF1D36AD}"/>
              </a:ext>
            </a:extLst>
          </p:cNvPr>
          <p:cNvSpPr/>
          <p:nvPr/>
        </p:nvSpPr>
        <p:spPr>
          <a:xfrm>
            <a:off x="1801091"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EE.FF.</a:t>
            </a:r>
          </a:p>
        </p:txBody>
      </p:sp>
      <p:sp>
        <p:nvSpPr>
          <p:cNvPr id="5" name="Rectángulo redondeado 4">
            <a:extLst>
              <a:ext uri="{FF2B5EF4-FFF2-40B4-BE49-F238E27FC236}">
                <a16:creationId xmlns:a16="http://schemas.microsoft.com/office/drawing/2014/main" id="{4C256C15-1E5E-E34E-9A1B-D72D88171BC6}"/>
              </a:ext>
            </a:extLst>
          </p:cNvPr>
          <p:cNvSpPr/>
          <p:nvPr/>
        </p:nvSpPr>
        <p:spPr>
          <a:xfrm>
            <a:off x="5430983"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INFORME</a:t>
            </a:r>
          </a:p>
          <a:p>
            <a:pPr algn="ctr"/>
            <a:r>
              <a:rPr lang="es-MX" dirty="0"/>
              <a:t>AUDITORÍA</a:t>
            </a:r>
          </a:p>
        </p:txBody>
      </p:sp>
      <p:sp>
        <p:nvSpPr>
          <p:cNvPr id="6" name="Rectángulo redondeado 5">
            <a:extLst>
              <a:ext uri="{FF2B5EF4-FFF2-40B4-BE49-F238E27FC236}">
                <a16:creationId xmlns:a16="http://schemas.microsoft.com/office/drawing/2014/main" id="{F9A8A11F-3744-0F4F-85F1-2A7A90397CB0}"/>
              </a:ext>
            </a:extLst>
          </p:cNvPr>
          <p:cNvSpPr/>
          <p:nvPr/>
        </p:nvSpPr>
        <p:spPr>
          <a:xfrm>
            <a:off x="9060875"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PUBLICACIÓN</a:t>
            </a:r>
          </a:p>
          <a:p>
            <a:pPr algn="ctr"/>
            <a:r>
              <a:rPr lang="es-MX" dirty="0"/>
              <a:t>EE.FF.</a:t>
            </a:r>
          </a:p>
        </p:txBody>
      </p:sp>
      <p:sp>
        <p:nvSpPr>
          <p:cNvPr id="7" name="Rectángulo redondeado 6">
            <a:extLst>
              <a:ext uri="{FF2B5EF4-FFF2-40B4-BE49-F238E27FC236}">
                <a16:creationId xmlns:a16="http://schemas.microsoft.com/office/drawing/2014/main" id="{04D1C679-D921-1D4D-AA67-B12FEC4892A7}"/>
              </a:ext>
            </a:extLst>
          </p:cNvPr>
          <p:cNvSpPr/>
          <p:nvPr/>
        </p:nvSpPr>
        <p:spPr>
          <a:xfrm>
            <a:off x="5430983" y="2140527"/>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APROBACIÓN</a:t>
            </a:r>
          </a:p>
          <a:p>
            <a:pPr algn="ctr"/>
            <a:r>
              <a:rPr lang="es-MX" dirty="0"/>
              <a:t>EE.FF.</a:t>
            </a:r>
          </a:p>
        </p:txBody>
      </p:sp>
      <p:cxnSp>
        <p:nvCxnSpPr>
          <p:cNvPr id="9" name="Conector recto 8">
            <a:extLst>
              <a:ext uri="{FF2B5EF4-FFF2-40B4-BE49-F238E27FC236}">
                <a16:creationId xmlns:a16="http://schemas.microsoft.com/office/drawing/2014/main" id="{7A0DE1BE-7DCC-6E4C-B941-1D2C6F8AE7A3}"/>
              </a:ext>
            </a:extLst>
          </p:cNvPr>
          <p:cNvCxnSpPr/>
          <p:nvPr/>
        </p:nvCxnSpPr>
        <p:spPr>
          <a:xfrm>
            <a:off x="1801091" y="5932098"/>
            <a:ext cx="9809018"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BCDD4D27-371E-EC48-9DB5-78B43B7A5E8B}"/>
              </a:ext>
            </a:extLst>
          </p:cNvPr>
          <p:cNvCxnSpPr/>
          <p:nvPr/>
        </p:nvCxnSpPr>
        <p:spPr>
          <a:xfrm>
            <a:off x="6670965" y="5271655"/>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69707AB-2B73-9740-8712-4D7B3EF7424E}"/>
              </a:ext>
            </a:extLst>
          </p:cNvPr>
          <p:cNvCxnSpPr/>
          <p:nvPr/>
        </p:nvCxnSpPr>
        <p:spPr>
          <a:xfrm>
            <a:off x="2997812" y="5271654"/>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09507A58-4102-5A4E-9B1B-A1E3DDE32C21}"/>
              </a:ext>
            </a:extLst>
          </p:cNvPr>
          <p:cNvCxnSpPr/>
          <p:nvPr/>
        </p:nvCxnSpPr>
        <p:spPr>
          <a:xfrm>
            <a:off x="10326607" y="5271653"/>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747196CC-2EE7-3F4D-ADE5-43E1BAAA2860}"/>
              </a:ext>
            </a:extLst>
          </p:cNvPr>
          <p:cNvSpPr txBox="1"/>
          <p:nvPr/>
        </p:nvSpPr>
        <p:spPr>
          <a:xfrm>
            <a:off x="4240021" y="614258"/>
            <a:ext cx="4687502" cy="646331"/>
          </a:xfrm>
          <a:prstGeom prst="rect">
            <a:avLst/>
          </a:prstGeom>
          <a:noFill/>
        </p:spPr>
        <p:txBody>
          <a:bodyPr wrap="none" rtlCol="0">
            <a:spAutoFit/>
          </a:bodyPr>
          <a:lstStyle/>
          <a:p>
            <a:r>
              <a:rPr lang="es-MX" b="1" dirty="0"/>
              <a:t>VISIÓN DEL AUDITOR - RESPONSABILIDAD</a:t>
            </a:r>
          </a:p>
          <a:p>
            <a:pPr algn="ctr"/>
            <a:r>
              <a:rPr lang="es-MX" b="1" dirty="0"/>
              <a:t>TRES MOMENTOS </a:t>
            </a:r>
          </a:p>
        </p:txBody>
      </p:sp>
      <p:sp>
        <p:nvSpPr>
          <p:cNvPr id="15" name="CuadroTexto 14">
            <a:extLst>
              <a:ext uri="{FF2B5EF4-FFF2-40B4-BE49-F238E27FC236}">
                <a16:creationId xmlns:a16="http://schemas.microsoft.com/office/drawing/2014/main" id="{382E0A4D-D0D1-9D43-969D-5C807A88EFF8}"/>
              </a:ext>
            </a:extLst>
          </p:cNvPr>
          <p:cNvSpPr txBox="1"/>
          <p:nvPr/>
        </p:nvSpPr>
        <p:spPr>
          <a:xfrm>
            <a:off x="2172906" y="6223208"/>
            <a:ext cx="1649811" cy="369332"/>
          </a:xfrm>
          <a:prstGeom prst="rect">
            <a:avLst/>
          </a:prstGeom>
          <a:noFill/>
        </p:spPr>
        <p:txBody>
          <a:bodyPr wrap="none" rtlCol="0">
            <a:spAutoFit/>
          </a:bodyPr>
          <a:lstStyle/>
          <a:p>
            <a:r>
              <a:rPr lang="es-MX" dirty="0"/>
              <a:t>31 diciembre</a:t>
            </a:r>
          </a:p>
        </p:txBody>
      </p:sp>
      <p:cxnSp>
        <p:nvCxnSpPr>
          <p:cNvPr id="17" name="Conector recto de flecha 16">
            <a:extLst>
              <a:ext uri="{FF2B5EF4-FFF2-40B4-BE49-F238E27FC236}">
                <a16:creationId xmlns:a16="http://schemas.microsoft.com/office/drawing/2014/main" id="{D56CDB55-E58F-A041-90F9-064AEDEC969B}"/>
              </a:ext>
            </a:extLst>
          </p:cNvPr>
          <p:cNvCxnSpPr>
            <a:cxnSpLocks/>
          </p:cNvCxnSpPr>
          <p:nvPr/>
        </p:nvCxnSpPr>
        <p:spPr>
          <a:xfrm>
            <a:off x="6670965" y="6375607"/>
            <a:ext cx="345670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a:extLst>
              <a:ext uri="{FF2B5EF4-FFF2-40B4-BE49-F238E27FC236}">
                <a16:creationId xmlns:a16="http://schemas.microsoft.com/office/drawing/2014/main" id="{73322A65-93C9-7A41-88B8-6FF765089EAB}"/>
              </a:ext>
            </a:extLst>
          </p:cNvPr>
          <p:cNvCxnSpPr>
            <a:stCxn id="15" idx="0"/>
          </p:cNvCxnSpPr>
          <p:nvPr/>
        </p:nvCxnSpPr>
        <p:spPr>
          <a:xfrm>
            <a:off x="2997812" y="6223208"/>
            <a:ext cx="2945788" cy="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1" name="CuadroTexto 20">
            <a:extLst>
              <a:ext uri="{FF2B5EF4-FFF2-40B4-BE49-F238E27FC236}">
                <a16:creationId xmlns:a16="http://schemas.microsoft.com/office/drawing/2014/main" id="{CDD9176A-B8E4-0246-8E8D-86F97202026B}"/>
              </a:ext>
            </a:extLst>
          </p:cNvPr>
          <p:cNvSpPr txBox="1"/>
          <p:nvPr/>
        </p:nvSpPr>
        <p:spPr>
          <a:xfrm>
            <a:off x="4613564" y="4627418"/>
            <a:ext cx="490840" cy="369332"/>
          </a:xfrm>
          <a:prstGeom prst="rect">
            <a:avLst/>
          </a:prstGeom>
          <a:noFill/>
        </p:spPr>
        <p:txBody>
          <a:bodyPr wrap="none" rtlCol="0">
            <a:spAutoFit/>
          </a:bodyPr>
          <a:lstStyle/>
          <a:p>
            <a:r>
              <a:rPr lang="es-MX" b="1" dirty="0">
                <a:solidFill>
                  <a:srgbClr val="7030A0"/>
                </a:solidFill>
              </a:rPr>
              <a:t>(1)</a:t>
            </a:r>
          </a:p>
        </p:txBody>
      </p:sp>
      <p:sp>
        <p:nvSpPr>
          <p:cNvPr id="22" name="CuadroTexto 21">
            <a:extLst>
              <a:ext uri="{FF2B5EF4-FFF2-40B4-BE49-F238E27FC236}">
                <a16:creationId xmlns:a16="http://schemas.microsoft.com/office/drawing/2014/main" id="{CC341B11-04FF-1346-B4BF-149080C5F0B9}"/>
              </a:ext>
            </a:extLst>
          </p:cNvPr>
          <p:cNvSpPr txBox="1"/>
          <p:nvPr/>
        </p:nvSpPr>
        <p:spPr>
          <a:xfrm>
            <a:off x="8237526" y="4627418"/>
            <a:ext cx="490840" cy="369332"/>
          </a:xfrm>
          <a:prstGeom prst="rect">
            <a:avLst/>
          </a:prstGeom>
          <a:noFill/>
        </p:spPr>
        <p:txBody>
          <a:bodyPr wrap="none" rtlCol="0">
            <a:spAutoFit/>
          </a:bodyPr>
          <a:lstStyle/>
          <a:p>
            <a:r>
              <a:rPr lang="es-MX" b="1" dirty="0">
                <a:solidFill>
                  <a:srgbClr val="7030A0"/>
                </a:solidFill>
              </a:rPr>
              <a:t>(2)</a:t>
            </a:r>
          </a:p>
        </p:txBody>
      </p:sp>
      <p:sp>
        <p:nvSpPr>
          <p:cNvPr id="23" name="CuadroTexto 22">
            <a:extLst>
              <a:ext uri="{FF2B5EF4-FFF2-40B4-BE49-F238E27FC236}">
                <a16:creationId xmlns:a16="http://schemas.microsoft.com/office/drawing/2014/main" id="{1CA7DA1B-5DBB-CD45-A29D-B121B1ACA89B}"/>
              </a:ext>
            </a:extLst>
          </p:cNvPr>
          <p:cNvSpPr txBox="1"/>
          <p:nvPr/>
        </p:nvSpPr>
        <p:spPr>
          <a:xfrm>
            <a:off x="11627928" y="4627418"/>
            <a:ext cx="490840" cy="369332"/>
          </a:xfrm>
          <a:prstGeom prst="rect">
            <a:avLst/>
          </a:prstGeom>
          <a:noFill/>
        </p:spPr>
        <p:txBody>
          <a:bodyPr wrap="none" rtlCol="0">
            <a:spAutoFit/>
          </a:bodyPr>
          <a:lstStyle/>
          <a:p>
            <a:r>
              <a:rPr lang="es-MX" b="1" dirty="0">
                <a:solidFill>
                  <a:srgbClr val="7030A0"/>
                </a:solidFill>
              </a:rPr>
              <a:t>(3)</a:t>
            </a:r>
          </a:p>
        </p:txBody>
      </p:sp>
      <p:cxnSp>
        <p:nvCxnSpPr>
          <p:cNvPr id="24" name="Conector recto de flecha 23">
            <a:extLst>
              <a:ext uri="{FF2B5EF4-FFF2-40B4-BE49-F238E27FC236}">
                <a16:creationId xmlns:a16="http://schemas.microsoft.com/office/drawing/2014/main" id="{79D3CD00-FBEB-214D-9C28-F73233AFE14E}"/>
              </a:ext>
            </a:extLst>
          </p:cNvPr>
          <p:cNvCxnSpPr>
            <a:cxnSpLocks/>
          </p:cNvCxnSpPr>
          <p:nvPr/>
        </p:nvCxnSpPr>
        <p:spPr>
          <a:xfrm>
            <a:off x="10326607" y="6539639"/>
            <a:ext cx="1685284" cy="0"/>
          </a:xfrm>
          <a:prstGeom prst="straightConnector1">
            <a:avLst/>
          </a:prstGeom>
          <a:ln w="76200">
            <a:solidFill>
              <a:srgbClr val="DA8E2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9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59BDBB-4E83-514D-AE6F-0315326B8E43}"/>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FD45F0F7-2638-C342-9C97-9332652C82A8}"/>
              </a:ext>
            </a:extLst>
          </p:cNvPr>
          <p:cNvSpPr>
            <a:spLocks noGrp="1"/>
          </p:cNvSpPr>
          <p:nvPr>
            <p:ph idx="1"/>
          </p:nvPr>
        </p:nvSpPr>
        <p:spPr/>
        <p:txBody>
          <a:bodyPr/>
          <a:lstStyle/>
          <a:p>
            <a:pPr marL="0" indent="0">
              <a:buNone/>
            </a:pPr>
            <a:r>
              <a:rPr lang="es-MX" b="1" dirty="0">
                <a:solidFill>
                  <a:srgbClr val="C00000"/>
                </a:solidFill>
              </a:rPr>
              <a:t>(a) </a:t>
            </a:r>
            <a:r>
              <a:rPr lang="es-MX" b="1" dirty="0"/>
              <a:t>Discutirá la cuestión con la dirección</a:t>
            </a:r>
            <a:r>
              <a:rPr lang="es-MX" dirty="0"/>
              <a:t> y, cuando proceda, con los </a:t>
            </a:r>
            <a:r>
              <a:rPr lang="es-MX" b="1" dirty="0"/>
              <a:t>responsables</a:t>
            </a:r>
            <a:r>
              <a:rPr lang="es-MX" dirty="0"/>
              <a:t> del gobierno de la entidad; </a:t>
            </a:r>
          </a:p>
          <a:p>
            <a:endParaRPr lang="es-MX" dirty="0"/>
          </a:p>
          <a:p>
            <a:pPr marL="0" indent="0">
              <a:buNone/>
            </a:pPr>
            <a:r>
              <a:rPr lang="es-MX" b="1" dirty="0">
                <a:solidFill>
                  <a:srgbClr val="C00000"/>
                </a:solidFill>
              </a:rPr>
              <a:t>(b) </a:t>
            </a:r>
            <a:r>
              <a:rPr lang="es-MX" b="1" dirty="0"/>
              <a:t>determinará </a:t>
            </a:r>
            <a:r>
              <a:rPr lang="es-MX" dirty="0"/>
              <a:t>si los estados financieros </a:t>
            </a:r>
            <a:r>
              <a:rPr lang="es-MX" b="1" dirty="0"/>
              <a:t>necesitan ser modificados </a:t>
            </a:r>
            <a:r>
              <a:rPr lang="es-MX" dirty="0"/>
              <a:t>y, de ser así, </a:t>
            </a:r>
          </a:p>
          <a:p>
            <a:endParaRPr lang="es-MX" dirty="0"/>
          </a:p>
          <a:p>
            <a:pPr marL="0" indent="0">
              <a:buNone/>
            </a:pPr>
            <a:r>
              <a:rPr lang="es-MX" b="1" dirty="0">
                <a:solidFill>
                  <a:srgbClr val="C00000"/>
                </a:solidFill>
              </a:rPr>
              <a:t>(c) </a:t>
            </a:r>
            <a:r>
              <a:rPr lang="es-MX" b="1" dirty="0"/>
              <a:t>indagará </a:t>
            </a:r>
            <a:r>
              <a:rPr lang="es-MX" dirty="0"/>
              <a:t>sobre el modo en que </a:t>
            </a:r>
            <a:r>
              <a:rPr lang="es-MX" b="1" dirty="0"/>
              <a:t>la dirección piensa tratar la cuestión en los estados financieros.</a:t>
            </a:r>
          </a:p>
        </p:txBody>
      </p:sp>
    </p:spTree>
    <p:extLst>
      <p:ext uri="{BB962C8B-B14F-4D97-AF65-F5344CB8AC3E}">
        <p14:creationId xmlns:p14="http://schemas.microsoft.com/office/powerpoint/2010/main" val="3580013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a:extLst>
              <a:ext uri="{FF2B5EF4-FFF2-40B4-BE49-F238E27FC236}">
                <a16:creationId xmlns:a16="http://schemas.microsoft.com/office/drawing/2014/main" id="{6790D779-A8AF-7244-B52A-BC3A5BB0B99C}"/>
              </a:ext>
            </a:extLst>
          </p:cNvPr>
          <p:cNvSpPr/>
          <p:nvPr/>
        </p:nvSpPr>
        <p:spPr>
          <a:xfrm>
            <a:off x="2784763" y="748145"/>
            <a:ext cx="2951019" cy="1911927"/>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MODIFICA</a:t>
            </a:r>
          </a:p>
          <a:p>
            <a:pPr algn="ctr"/>
            <a:r>
              <a:rPr lang="es-MX" dirty="0"/>
              <a:t>EE.FF.</a:t>
            </a:r>
          </a:p>
        </p:txBody>
      </p:sp>
      <p:sp>
        <p:nvSpPr>
          <p:cNvPr id="5" name="Rectángulo redondeado 4">
            <a:extLst>
              <a:ext uri="{FF2B5EF4-FFF2-40B4-BE49-F238E27FC236}">
                <a16:creationId xmlns:a16="http://schemas.microsoft.com/office/drawing/2014/main" id="{422D89BE-CC39-9F45-BB48-E83031678B3C}"/>
              </a:ext>
            </a:extLst>
          </p:cNvPr>
          <p:cNvSpPr/>
          <p:nvPr/>
        </p:nvSpPr>
        <p:spPr>
          <a:xfrm>
            <a:off x="2784763" y="3844497"/>
            <a:ext cx="2951019" cy="19119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NO MODIFICA</a:t>
            </a:r>
          </a:p>
          <a:p>
            <a:pPr algn="ctr"/>
            <a:r>
              <a:rPr lang="es-MX" dirty="0"/>
              <a:t>EE.FF.</a:t>
            </a:r>
          </a:p>
        </p:txBody>
      </p:sp>
      <p:sp>
        <p:nvSpPr>
          <p:cNvPr id="6" name="CuadroTexto 5">
            <a:extLst>
              <a:ext uri="{FF2B5EF4-FFF2-40B4-BE49-F238E27FC236}">
                <a16:creationId xmlns:a16="http://schemas.microsoft.com/office/drawing/2014/main" id="{D114514D-4069-7E43-AE04-B37D917C92CF}"/>
              </a:ext>
            </a:extLst>
          </p:cNvPr>
          <p:cNvSpPr txBox="1"/>
          <p:nvPr/>
        </p:nvSpPr>
        <p:spPr>
          <a:xfrm>
            <a:off x="6269181" y="1039091"/>
            <a:ext cx="5694218" cy="1754326"/>
          </a:xfrm>
          <a:prstGeom prst="rect">
            <a:avLst/>
          </a:prstGeom>
          <a:noFill/>
        </p:spPr>
        <p:txBody>
          <a:bodyPr wrap="square" rtlCol="0">
            <a:spAutoFit/>
          </a:bodyPr>
          <a:lstStyle/>
          <a:p>
            <a:pPr marL="285750" indent="-285750" algn="just">
              <a:buFont typeface="Arial" panose="020B0604020202020204" pitchFamily="34" charset="0"/>
              <a:buChar char="•"/>
            </a:pPr>
            <a:r>
              <a:rPr lang="es-MX" b="1" dirty="0"/>
              <a:t>Aplicará</a:t>
            </a:r>
            <a:r>
              <a:rPr lang="es-MX" dirty="0"/>
              <a:t> los </a:t>
            </a:r>
            <a:r>
              <a:rPr lang="es-MX" b="1" dirty="0"/>
              <a:t>procedimientos</a:t>
            </a:r>
            <a:r>
              <a:rPr lang="es-MX" dirty="0"/>
              <a:t> necesarios en tales circunstancias a la </a:t>
            </a:r>
            <a:r>
              <a:rPr lang="es-MX" b="1" dirty="0"/>
              <a:t>modificación</a:t>
            </a:r>
            <a:r>
              <a:rPr lang="es-MX" dirty="0"/>
              <a:t>.</a:t>
            </a:r>
          </a:p>
          <a:p>
            <a:pPr marL="285750" indent="-285750" algn="just">
              <a:buFont typeface="Arial" panose="020B0604020202020204" pitchFamily="34" charset="0"/>
              <a:buChar char="•"/>
            </a:pPr>
            <a:endParaRPr lang="es-MX" dirty="0"/>
          </a:p>
          <a:p>
            <a:pPr marL="285750" indent="-285750" algn="just">
              <a:buFont typeface="Arial" panose="020B0604020202020204" pitchFamily="34" charset="0"/>
              <a:buChar char="•"/>
            </a:pPr>
            <a:r>
              <a:rPr lang="es-MX" b="1" dirty="0"/>
              <a:t>Proporcionará un nuevo informe</a:t>
            </a:r>
            <a:r>
              <a:rPr lang="es-MX" dirty="0"/>
              <a:t>, la fecha del nuevo informe de auditoría </a:t>
            </a:r>
            <a:r>
              <a:rPr lang="es-MX" b="1" dirty="0"/>
              <a:t>no será anterior </a:t>
            </a:r>
            <a:r>
              <a:rPr lang="es-MX" dirty="0"/>
              <a:t>a la de la aprobación de los EE.FF.</a:t>
            </a:r>
          </a:p>
        </p:txBody>
      </p:sp>
      <p:sp>
        <p:nvSpPr>
          <p:cNvPr id="7" name="CuadroTexto 6">
            <a:extLst>
              <a:ext uri="{FF2B5EF4-FFF2-40B4-BE49-F238E27FC236}">
                <a16:creationId xmlns:a16="http://schemas.microsoft.com/office/drawing/2014/main" id="{06EE61CD-7D55-A549-9595-2FB545D6D926}"/>
              </a:ext>
            </a:extLst>
          </p:cNvPr>
          <p:cNvSpPr txBox="1"/>
          <p:nvPr/>
        </p:nvSpPr>
        <p:spPr>
          <a:xfrm>
            <a:off x="6269181" y="3507800"/>
            <a:ext cx="5694218" cy="2585323"/>
          </a:xfrm>
          <a:prstGeom prst="rect">
            <a:avLst/>
          </a:prstGeom>
          <a:noFill/>
        </p:spPr>
        <p:txBody>
          <a:bodyPr wrap="square" rtlCol="0">
            <a:spAutoFit/>
          </a:bodyPr>
          <a:lstStyle/>
          <a:p>
            <a:pPr marL="285750" indent="-285750" algn="just">
              <a:buFont typeface="Arial" panose="020B0604020202020204" pitchFamily="34" charset="0"/>
              <a:buChar char="•"/>
            </a:pPr>
            <a:r>
              <a:rPr lang="es-MX" b="1" dirty="0"/>
              <a:t>Si todavia no se ha entregado </a:t>
            </a:r>
            <a:r>
              <a:rPr lang="es-MX" dirty="0"/>
              <a:t>el informe de auditoría a la entidad, el auditor expresará </a:t>
            </a:r>
            <a:r>
              <a:rPr lang="es-MX" b="1" dirty="0"/>
              <a:t>una opinión modificada.</a:t>
            </a:r>
          </a:p>
          <a:p>
            <a:pPr marL="285750" indent="-285750" algn="just">
              <a:buFont typeface="Arial" panose="020B0604020202020204" pitchFamily="34" charset="0"/>
              <a:buChar char="•"/>
            </a:pPr>
            <a:endParaRPr lang="es-MX" dirty="0"/>
          </a:p>
          <a:p>
            <a:pPr marL="285750" indent="-285750" algn="just">
              <a:buFont typeface="Arial" panose="020B0604020202020204" pitchFamily="34" charset="0"/>
              <a:buChar char="•"/>
            </a:pPr>
            <a:r>
              <a:rPr lang="es-MX" b="1" dirty="0"/>
              <a:t>Si el informe de auditoría ya se hubiera entregado a la entidad, el auditor notificará a la dirección, </a:t>
            </a:r>
            <a:r>
              <a:rPr lang="es-MX" dirty="0"/>
              <a:t>si aún la entidad no modifica, adoptará las medidas adecuadas </a:t>
            </a:r>
            <a:r>
              <a:rPr lang="es-MX" b="1" dirty="0"/>
              <a:t>para tratar de evitar que se confíe en el informe.</a:t>
            </a:r>
          </a:p>
        </p:txBody>
      </p:sp>
    </p:spTree>
    <p:extLst>
      <p:ext uri="{BB962C8B-B14F-4D97-AF65-F5344CB8AC3E}">
        <p14:creationId xmlns:p14="http://schemas.microsoft.com/office/powerpoint/2010/main" val="881245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FC3C0A-01AB-294C-B996-689107588960}"/>
              </a:ext>
            </a:extLst>
          </p:cNvPr>
          <p:cNvSpPr>
            <a:spLocks noGrp="1"/>
          </p:cNvSpPr>
          <p:nvPr>
            <p:ph type="title"/>
          </p:nvPr>
        </p:nvSpPr>
        <p:spPr>
          <a:xfrm>
            <a:off x="1759527" y="337417"/>
            <a:ext cx="9857510" cy="1186584"/>
          </a:xfrm>
        </p:spPr>
        <p:txBody>
          <a:bodyPr>
            <a:normAutofit fontScale="90000"/>
          </a:bodyPr>
          <a:lstStyle/>
          <a:p>
            <a:pPr algn="just"/>
            <a:r>
              <a:rPr lang="es-MX" dirty="0"/>
              <a:t>Hechos que llegan a conocimiento del auditor con </a:t>
            </a:r>
            <a:r>
              <a:rPr lang="es-MX" b="1" dirty="0"/>
              <a:t>posterioridad a la fecha de publicación de los estados financieros</a:t>
            </a:r>
          </a:p>
        </p:txBody>
      </p:sp>
      <p:sp>
        <p:nvSpPr>
          <p:cNvPr id="3" name="Marcador de contenido 2">
            <a:extLst>
              <a:ext uri="{FF2B5EF4-FFF2-40B4-BE49-F238E27FC236}">
                <a16:creationId xmlns:a16="http://schemas.microsoft.com/office/drawing/2014/main" id="{01CEA5F0-AC38-E345-990E-CC9052FE70AA}"/>
              </a:ext>
            </a:extLst>
          </p:cNvPr>
          <p:cNvSpPr>
            <a:spLocks noGrp="1"/>
          </p:cNvSpPr>
          <p:nvPr>
            <p:ph idx="1"/>
          </p:nvPr>
        </p:nvSpPr>
        <p:spPr/>
        <p:txBody>
          <a:bodyPr>
            <a:normAutofit lnSpcReduction="10000"/>
          </a:bodyPr>
          <a:lstStyle/>
          <a:p>
            <a:pPr marL="0" indent="0" algn="just">
              <a:buNone/>
            </a:pPr>
            <a:r>
              <a:rPr lang="es-MX" dirty="0"/>
              <a:t>14. Una vez </a:t>
            </a:r>
            <a:r>
              <a:rPr lang="es-MX" b="1" dirty="0"/>
              <a:t>publicados los estados financieros,</a:t>
            </a:r>
            <a:r>
              <a:rPr lang="es-MX" dirty="0"/>
              <a:t> </a:t>
            </a:r>
            <a:r>
              <a:rPr lang="es-MX" b="1" dirty="0"/>
              <a:t>el auditor no tiene obligación de aplicar procedimientos</a:t>
            </a:r>
            <a:r>
              <a:rPr lang="es-MX" dirty="0"/>
              <a:t> de auditoría con respecto a ellos. </a:t>
            </a:r>
            <a:r>
              <a:rPr lang="es-MX" b="1" dirty="0"/>
              <a:t>Sin embargo, si una vez publicados</a:t>
            </a:r>
            <a:r>
              <a:rPr lang="es-MX" dirty="0"/>
              <a:t> los estados financieros, </a:t>
            </a:r>
            <a:r>
              <a:rPr lang="es-MX" b="1" dirty="0"/>
              <a:t>llega a su conocimiento un hecho </a:t>
            </a:r>
            <a:r>
              <a:rPr lang="es-MX" dirty="0"/>
              <a:t>que, de </a:t>
            </a:r>
            <a:r>
              <a:rPr lang="es-MX" b="1" dirty="0"/>
              <a:t>haber sido conocido por él </a:t>
            </a:r>
            <a:r>
              <a:rPr lang="es-MX" dirty="0"/>
              <a:t>en la fecha del informe de auditoría, </a:t>
            </a:r>
            <a:r>
              <a:rPr lang="es-MX" b="1" dirty="0"/>
              <a:t>pudiese haberle llevado a rectificar el informe de auditoría</a:t>
            </a:r>
            <a:r>
              <a:rPr lang="es-MX" dirty="0"/>
              <a:t>, el auditor: </a:t>
            </a:r>
          </a:p>
          <a:p>
            <a:pPr marL="0" indent="0" algn="just">
              <a:buNone/>
            </a:pPr>
            <a:endParaRPr lang="es-MX" dirty="0"/>
          </a:p>
          <a:p>
            <a:pPr marL="514350" indent="-514350" algn="just">
              <a:buAutoNum type="alphaLcParenBoth"/>
            </a:pPr>
            <a:r>
              <a:rPr lang="es-MX" b="1" dirty="0"/>
              <a:t>Discutirá</a:t>
            </a:r>
            <a:r>
              <a:rPr lang="es-MX" dirty="0"/>
              <a:t> </a:t>
            </a:r>
            <a:r>
              <a:rPr lang="es-MX" b="1" dirty="0"/>
              <a:t>la cuestión con la dirección </a:t>
            </a:r>
            <a:r>
              <a:rPr lang="es-MX" dirty="0"/>
              <a:t>y, cuando proceda, con los responsables del gobierno de la entidad; </a:t>
            </a:r>
          </a:p>
          <a:p>
            <a:pPr marL="514350" indent="-514350" algn="just">
              <a:buAutoNum type="alphaLcParenBoth"/>
            </a:pPr>
            <a:r>
              <a:rPr lang="es-MX" b="1" dirty="0"/>
              <a:t>determinará si es necesaria </a:t>
            </a:r>
            <a:r>
              <a:rPr lang="es-MX" dirty="0"/>
              <a:t>una modificación de los estados financieros; y, de ser así, </a:t>
            </a:r>
          </a:p>
          <a:p>
            <a:pPr marL="514350" indent="-514350" algn="just">
              <a:buAutoNum type="alphaLcParenBoth"/>
            </a:pPr>
            <a:r>
              <a:rPr lang="es-MX" b="1" dirty="0"/>
              <a:t>indagará sobre el modo</a:t>
            </a:r>
            <a:r>
              <a:rPr lang="es-MX" dirty="0"/>
              <a:t> en que la dirección </a:t>
            </a:r>
            <a:r>
              <a:rPr lang="es-MX" b="1" dirty="0"/>
              <a:t>tiene intención de tratar </a:t>
            </a:r>
            <a:r>
              <a:rPr lang="es-MX" dirty="0"/>
              <a:t>la cuestión en los estados financieros.</a:t>
            </a:r>
          </a:p>
        </p:txBody>
      </p:sp>
    </p:spTree>
    <p:extLst>
      <p:ext uri="{BB962C8B-B14F-4D97-AF65-F5344CB8AC3E}">
        <p14:creationId xmlns:p14="http://schemas.microsoft.com/office/powerpoint/2010/main" val="182573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a:extLst>
              <a:ext uri="{FF2B5EF4-FFF2-40B4-BE49-F238E27FC236}">
                <a16:creationId xmlns:a16="http://schemas.microsoft.com/office/drawing/2014/main" id="{F6B3D113-DCCF-5447-B33C-4549BF1D36AD}"/>
              </a:ext>
            </a:extLst>
          </p:cNvPr>
          <p:cNvSpPr/>
          <p:nvPr/>
        </p:nvSpPr>
        <p:spPr>
          <a:xfrm>
            <a:off x="1801091"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EE.FF.</a:t>
            </a:r>
          </a:p>
        </p:txBody>
      </p:sp>
      <p:sp>
        <p:nvSpPr>
          <p:cNvPr id="5" name="Rectángulo redondeado 4">
            <a:extLst>
              <a:ext uri="{FF2B5EF4-FFF2-40B4-BE49-F238E27FC236}">
                <a16:creationId xmlns:a16="http://schemas.microsoft.com/office/drawing/2014/main" id="{4C256C15-1E5E-E34E-9A1B-D72D88171BC6}"/>
              </a:ext>
            </a:extLst>
          </p:cNvPr>
          <p:cNvSpPr/>
          <p:nvPr/>
        </p:nvSpPr>
        <p:spPr>
          <a:xfrm>
            <a:off x="5430983"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INFORME</a:t>
            </a:r>
          </a:p>
          <a:p>
            <a:pPr algn="ctr"/>
            <a:r>
              <a:rPr lang="es-MX" dirty="0"/>
              <a:t>AUDITORÍA</a:t>
            </a:r>
          </a:p>
        </p:txBody>
      </p:sp>
      <p:sp>
        <p:nvSpPr>
          <p:cNvPr id="6" name="Rectángulo redondeado 5">
            <a:extLst>
              <a:ext uri="{FF2B5EF4-FFF2-40B4-BE49-F238E27FC236}">
                <a16:creationId xmlns:a16="http://schemas.microsoft.com/office/drawing/2014/main" id="{F9A8A11F-3744-0F4F-85F1-2A7A90397CB0}"/>
              </a:ext>
            </a:extLst>
          </p:cNvPr>
          <p:cNvSpPr/>
          <p:nvPr/>
        </p:nvSpPr>
        <p:spPr>
          <a:xfrm>
            <a:off x="9060875"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PUBLICACIÓN</a:t>
            </a:r>
          </a:p>
          <a:p>
            <a:pPr algn="ctr"/>
            <a:r>
              <a:rPr lang="es-MX" dirty="0"/>
              <a:t>EE.FF.</a:t>
            </a:r>
          </a:p>
        </p:txBody>
      </p:sp>
      <p:sp>
        <p:nvSpPr>
          <p:cNvPr id="7" name="Rectángulo redondeado 6">
            <a:extLst>
              <a:ext uri="{FF2B5EF4-FFF2-40B4-BE49-F238E27FC236}">
                <a16:creationId xmlns:a16="http://schemas.microsoft.com/office/drawing/2014/main" id="{04D1C679-D921-1D4D-AA67-B12FEC4892A7}"/>
              </a:ext>
            </a:extLst>
          </p:cNvPr>
          <p:cNvSpPr/>
          <p:nvPr/>
        </p:nvSpPr>
        <p:spPr>
          <a:xfrm>
            <a:off x="5430983" y="2140527"/>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APROBACIÓN</a:t>
            </a:r>
          </a:p>
          <a:p>
            <a:pPr algn="ctr"/>
            <a:r>
              <a:rPr lang="es-MX" dirty="0"/>
              <a:t>EE. FF.</a:t>
            </a:r>
          </a:p>
        </p:txBody>
      </p:sp>
      <p:cxnSp>
        <p:nvCxnSpPr>
          <p:cNvPr id="9" name="Conector recto 8">
            <a:extLst>
              <a:ext uri="{FF2B5EF4-FFF2-40B4-BE49-F238E27FC236}">
                <a16:creationId xmlns:a16="http://schemas.microsoft.com/office/drawing/2014/main" id="{7A0DE1BE-7DCC-6E4C-B941-1D2C6F8AE7A3}"/>
              </a:ext>
            </a:extLst>
          </p:cNvPr>
          <p:cNvCxnSpPr/>
          <p:nvPr/>
        </p:nvCxnSpPr>
        <p:spPr>
          <a:xfrm>
            <a:off x="1801091" y="5932098"/>
            <a:ext cx="9809018"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BCDD4D27-371E-EC48-9DB5-78B43B7A5E8B}"/>
              </a:ext>
            </a:extLst>
          </p:cNvPr>
          <p:cNvCxnSpPr/>
          <p:nvPr/>
        </p:nvCxnSpPr>
        <p:spPr>
          <a:xfrm>
            <a:off x="6670965" y="5271655"/>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69707AB-2B73-9740-8712-4D7B3EF7424E}"/>
              </a:ext>
            </a:extLst>
          </p:cNvPr>
          <p:cNvCxnSpPr/>
          <p:nvPr/>
        </p:nvCxnSpPr>
        <p:spPr>
          <a:xfrm>
            <a:off x="2997812" y="5271654"/>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09507A58-4102-5A4E-9B1B-A1E3DDE32C21}"/>
              </a:ext>
            </a:extLst>
          </p:cNvPr>
          <p:cNvCxnSpPr/>
          <p:nvPr/>
        </p:nvCxnSpPr>
        <p:spPr>
          <a:xfrm>
            <a:off x="10326607" y="5271653"/>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747196CC-2EE7-3F4D-ADE5-43E1BAAA2860}"/>
              </a:ext>
            </a:extLst>
          </p:cNvPr>
          <p:cNvSpPr txBox="1"/>
          <p:nvPr/>
        </p:nvSpPr>
        <p:spPr>
          <a:xfrm>
            <a:off x="4240021" y="614258"/>
            <a:ext cx="4687502" cy="646331"/>
          </a:xfrm>
          <a:prstGeom prst="rect">
            <a:avLst/>
          </a:prstGeom>
          <a:noFill/>
        </p:spPr>
        <p:txBody>
          <a:bodyPr wrap="none" rtlCol="0">
            <a:spAutoFit/>
          </a:bodyPr>
          <a:lstStyle/>
          <a:p>
            <a:r>
              <a:rPr lang="es-MX" b="1" dirty="0"/>
              <a:t>VISIÓN DEL AUDITOR - RESPONSABILIDAD</a:t>
            </a:r>
          </a:p>
          <a:p>
            <a:pPr algn="ctr"/>
            <a:r>
              <a:rPr lang="es-MX" b="1" dirty="0"/>
              <a:t>TRES MOMENTOS </a:t>
            </a:r>
          </a:p>
        </p:txBody>
      </p:sp>
      <p:sp>
        <p:nvSpPr>
          <p:cNvPr id="15" name="CuadroTexto 14">
            <a:extLst>
              <a:ext uri="{FF2B5EF4-FFF2-40B4-BE49-F238E27FC236}">
                <a16:creationId xmlns:a16="http://schemas.microsoft.com/office/drawing/2014/main" id="{382E0A4D-D0D1-9D43-969D-5C807A88EFF8}"/>
              </a:ext>
            </a:extLst>
          </p:cNvPr>
          <p:cNvSpPr txBox="1"/>
          <p:nvPr/>
        </p:nvSpPr>
        <p:spPr>
          <a:xfrm>
            <a:off x="2172906" y="6223208"/>
            <a:ext cx="1649811" cy="369332"/>
          </a:xfrm>
          <a:prstGeom prst="rect">
            <a:avLst/>
          </a:prstGeom>
          <a:noFill/>
        </p:spPr>
        <p:txBody>
          <a:bodyPr wrap="none" rtlCol="0">
            <a:spAutoFit/>
          </a:bodyPr>
          <a:lstStyle/>
          <a:p>
            <a:r>
              <a:rPr lang="es-MX" dirty="0"/>
              <a:t>31 diciembre</a:t>
            </a:r>
          </a:p>
        </p:txBody>
      </p:sp>
      <p:cxnSp>
        <p:nvCxnSpPr>
          <p:cNvPr id="17" name="Conector recto de flecha 16">
            <a:extLst>
              <a:ext uri="{FF2B5EF4-FFF2-40B4-BE49-F238E27FC236}">
                <a16:creationId xmlns:a16="http://schemas.microsoft.com/office/drawing/2014/main" id="{D56CDB55-E58F-A041-90F9-064AEDEC969B}"/>
              </a:ext>
            </a:extLst>
          </p:cNvPr>
          <p:cNvCxnSpPr>
            <a:cxnSpLocks/>
          </p:cNvCxnSpPr>
          <p:nvPr/>
        </p:nvCxnSpPr>
        <p:spPr>
          <a:xfrm>
            <a:off x="6670965" y="6375607"/>
            <a:ext cx="345670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a:extLst>
              <a:ext uri="{FF2B5EF4-FFF2-40B4-BE49-F238E27FC236}">
                <a16:creationId xmlns:a16="http://schemas.microsoft.com/office/drawing/2014/main" id="{73322A65-93C9-7A41-88B8-6FF765089EAB}"/>
              </a:ext>
            </a:extLst>
          </p:cNvPr>
          <p:cNvCxnSpPr>
            <a:stCxn id="15" idx="0"/>
          </p:cNvCxnSpPr>
          <p:nvPr/>
        </p:nvCxnSpPr>
        <p:spPr>
          <a:xfrm>
            <a:off x="2997812" y="6223208"/>
            <a:ext cx="2945788" cy="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1" name="CuadroTexto 20">
            <a:extLst>
              <a:ext uri="{FF2B5EF4-FFF2-40B4-BE49-F238E27FC236}">
                <a16:creationId xmlns:a16="http://schemas.microsoft.com/office/drawing/2014/main" id="{CDD9176A-B8E4-0246-8E8D-86F97202026B}"/>
              </a:ext>
            </a:extLst>
          </p:cNvPr>
          <p:cNvSpPr txBox="1"/>
          <p:nvPr/>
        </p:nvSpPr>
        <p:spPr>
          <a:xfrm>
            <a:off x="4613564" y="4627418"/>
            <a:ext cx="490840" cy="369332"/>
          </a:xfrm>
          <a:prstGeom prst="rect">
            <a:avLst/>
          </a:prstGeom>
          <a:noFill/>
        </p:spPr>
        <p:txBody>
          <a:bodyPr wrap="none" rtlCol="0">
            <a:spAutoFit/>
          </a:bodyPr>
          <a:lstStyle/>
          <a:p>
            <a:r>
              <a:rPr lang="es-MX" b="1" dirty="0">
                <a:solidFill>
                  <a:srgbClr val="7030A0"/>
                </a:solidFill>
              </a:rPr>
              <a:t>(1)</a:t>
            </a:r>
          </a:p>
        </p:txBody>
      </p:sp>
      <p:sp>
        <p:nvSpPr>
          <p:cNvPr id="22" name="CuadroTexto 21">
            <a:extLst>
              <a:ext uri="{FF2B5EF4-FFF2-40B4-BE49-F238E27FC236}">
                <a16:creationId xmlns:a16="http://schemas.microsoft.com/office/drawing/2014/main" id="{CC341B11-04FF-1346-B4BF-149080C5F0B9}"/>
              </a:ext>
            </a:extLst>
          </p:cNvPr>
          <p:cNvSpPr txBox="1"/>
          <p:nvPr/>
        </p:nvSpPr>
        <p:spPr>
          <a:xfrm>
            <a:off x="8237526" y="4627418"/>
            <a:ext cx="490840" cy="369332"/>
          </a:xfrm>
          <a:prstGeom prst="rect">
            <a:avLst/>
          </a:prstGeom>
          <a:noFill/>
        </p:spPr>
        <p:txBody>
          <a:bodyPr wrap="none" rtlCol="0">
            <a:spAutoFit/>
          </a:bodyPr>
          <a:lstStyle/>
          <a:p>
            <a:r>
              <a:rPr lang="es-MX" b="1" dirty="0">
                <a:solidFill>
                  <a:srgbClr val="7030A0"/>
                </a:solidFill>
              </a:rPr>
              <a:t>(2)</a:t>
            </a:r>
          </a:p>
        </p:txBody>
      </p:sp>
      <p:sp>
        <p:nvSpPr>
          <p:cNvPr id="23" name="CuadroTexto 22">
            <a:extLst>
              <a:ext uri="{FF2B5EF4-FFF2-40B4-BE49-F238E27FC236}">
                <a16:creationId xmlns:a16="http://schemas.microsoft.com/office/drawing/2014/main" id="{1CA7DA1B-5DBB-CD45-A29D-B121B1ACA89B}"/>
              </a:ext>
            </a:extLst>
          </p:cNvPr>
          <p:cNvSpPr txBox="1"/>
          <p:nvPr/>
        </p:nvSpPr>
        <p:spPr>
          <a:xfrm>
            <a:off x="11627928" y="4627418"/>
            <a:ext cx="490840" cy="369332"/>
          </a:xfrm>
          <a:prstGeom prst="rect">
            <a:avLst/>
          </a:prstGeom>
          <a:noFill/>
        </p:spPr>
        <p:txBody>
          <a:bodyPr wrap="none" rtlCol="0">
            <a:spAutoFit/>
          </a:bodyPr>
          <a:lstStyle/>
          <a:p>
            <a:r>
              <a:rPr lang="es-MX" b="1" dirty="0">
                <a:solidFill>
                  <a:srgbClr val="7030A0"/>
                </a:solidFill>
              </a:rPr>
              <a:t>(3)</a:t>
            </a:r>
          </a:p>
        </p:txBody>
      </p:sp>
      <p:cxnSp>
        <p:nvCxnSpPr>
          <p:cNvPr id="24" name="Conector recto de flecha 23">
            <a:extLst>
              <a:ext uri="{FF2B5EF4-FFF2-40B4-BE49-F238E27FC236}">
                <a16:creationId xmlns:a16="http://schemas.microsoft.com/office/drawing/2014/main" id="{79D3CD00-FBEB-214D-9C28-F73233AFE14E}"/>
              </a:ext>
            </a:extLst>
          </p:cNvPr>
          <p:cNvCxnSpPr>
            <a:cxnSpLocks/>
          </p:cNvCxnSpPr>
          <p:nvPr/>
        </p:nvCxnSpPr>
        <p:spPr>
          <a:xfrm>
            <a:off x="10326607" y="6539639"/>
            <a:ext cx="1685284" cy="0"/>
          </a:xfrm>
          <a:prstGeom prst="straightConnector1">
            <a:avLst/>
          </a:prstGeom>
          <a:ln w="76200">
            <a:solidFill>
              <a:srgbClr val="DA8E2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470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C6CB19-D972-1945-9775-0FFC701EA65D}"/>
              </a:ext>
            </a:extLst>
          </p:cNvPr>
          <p:cNvSpPr>
            <a:spLocks noGrp="1"/>
          </p:cNvSpPr>
          <p:nvPr>
            <p:ph idx="1"/>
          </p:nvPr>
        </p:nvSpPr>
        <p:spPr>
          <a:xfrm>
            <a:off x="1593272" y="152400"/>
            <a:ext cx="10293927" cy="6608617"/>
          </a:xfrm>
        </p:spPr>
        <p:txBody>
          <a:bodyPr>
            <a:normAutofit/>
          </a:bodyPr>
          <a:lstStyle/>
          <a:p>
            <a:pPr marL="0" indent="0" algn="just">
              <a:buNone/>
            </a:pPr>
            <a:r>
              <a:rPr lang="es-MX" dirty="0"/>
              <a:t>15. </a:t>
            </a:r>
            <a:r>
              <a:rPr lang="es-MX" b="1" dirty="0"/>
              <a:t>Si la dirección modifica los estados financieros,</a:t>
            </a:r>
            <a:r>
              <a:rPr lang="es-MX" dirty="0"/>
              <a:t> el auditor: (Ref: Apartado A17) </a:t>
            </a:r>
          </a:p>
          <a:p>
            <a:pPr marL="0" indent="0" algn="just">
              <a:buNone/>
            </a:pPr>
            <a:endParaRPr lang="es-MX" dirty="0"/>
          </a:p>
          <a:p>
            <a:pPr marL="514350" indent="-514350" algn="just">
              <a:buAutoNum type="alphaLcParenBoth"/>
            </a:pPr>
            <a:r>
              <a:rPr lang="es-MX" b="1" dirty="0"/>
              <a:t>Aplicará los procedimientos </a:t>
            </a:r>
            <a:r>
              <a:rPr lang="es-MX" dirty="0"/>
              <a:t>de auditoría necesarios en tales circunstancias a la modificación. </a:t>
            </a:r>
          </a:p>
          <a:p>
            <a:pPr marL="514350" indent="-514350" algn="just">
              <a:buAutoNum type="alphaLcParenBoth"/>
            </a:pPr>
            <a:r>
              <a:rPr lang="es-MX" b="1" dirty="0"/>
              <a:t>Revisará las medidas adoptadas </a:t>
            </a:r>
            <a:r>
              <a:rPr lang="es-MX" dirty="0"/>
              <a:t>por la dirección </a:t>
            </a:r>
            <a:r>
              <a:rPr lang="es-MX" b="1" dirty="0"/>
              <a:t>para garantizar</a:t>
            </a:r>
            <a:r>
              <a:rPr lang="es-MX" dirty="0"/>
              <a:t> </a:t>
            </a:r>
            <a:r>
              <a:rPr lang="es-MX" b="1" dirty="0"/>
              <a:t>que se informe de la situación a </a:t>
            </a:r>
            <a:r>
              <a:rPr lang="es-MX" b="1" dirty="0">
                <a:solidFill>
                  <a:srgbClr val="0070C0"/>
                </a:solidFill>
              </a:rPr>
              <a:t>cualquier persona</a:t>
            </a:r>
            <a:r>
              <a:rPr lang="es-MX" dirty="0">
                <a:solidFill>
                  <a:srgbClr val="0070C0"/>
                </a:solidFill>
              </a:rPr>
              <a:t> </a:t>
            </a:r>
            <a:r>
              <a:rPr lang="es-MX" b="1" dirty="0"/>
              <a:t>que </a:t>
            </a:r>
            <a:r>
              <a:rPr lang="es-MX" b="1" dirty="0">
                <a:solidFill>
                  <a:srgbClr val="0070C0"/>
                </a:solidFill>
              </a:rPr>
              <a:t>haya recibido </a:t>
            </a:r>
            <a:r>
              <a:rPr lang="es-MX" dirty="0"/>
              <a:t>los estados financieros </a:t>
            </a:r>
            <a:r>
              <a:rPr lang="es-MX" b="1" dirty="0"/>
              <a:t>anteriormente publicados junto con el informe de auditoría </a:t>
            </a:r>
            <a:r>
              <a:rPr lang="es-MX" dirty="0"/>
              <a:t>correspondiente. </a:t>
            </a:r>
          </a:p>
          <a:p>
            <a:pPr marL="514350" indent="-514350" algn="just">
              <a:buAutoNum type="alphaLcParenBoth"/>
            </a:pPr>
            <a:r>
              <a:rPr lang="es-MX" b="1" dirty="0"/>
              <a:t>Salvo</a:t>
            </a:r>
            <a:r>
              <a:rPr lang="es-MX" dirty="0"/>
              <a:t> que concurran las circunstancias descritas en el apartado 12: </a:t>
            </a:r>
          </a:p>
          <a:p>
            <a:pPr marL="0" indent="0" algn="just">
              <a:buNone/>
            </a:pPr>
            <a:endParaRPr lang="es-MX" dirty="0"/>
          </a:p>
          <a:p>
            <a:pPr marL="571500" indent="-571500" algn="just">
              <a:buAutoNum type="romanLcParenBoth"/>
            </a:pPr>
            <a:r>
              <a:rPr lang="es-MX" b="1" dirty="0"/>
              <a:t>ampliará los procedimientos de auditoría</a:t>
            </a:r>
            <a:r>
              <a:rPr lang="es-MX" dirty="0"/>
              <a:t> mencionados en los apartados 6 y 7 hasta la fecha del nuevo informe de auditoría, el cual no tendrá una fecha anterior a la de aprobación de los estados financieros modificados; y </a:t>
            </a:r>
          </a:p>
          <a:p>
            <a:pPr marL="571500" indent="-571500" algn="just">
              <a:buAutoNum type="romanLcParenBoth"/>
            </a:pPr>
            <a:r>
              <a:rPr lang="es-MX" b="1" dirty="0"/>
              <a:t>proporcionará un nuevo informe de auditoría </a:t>
            </a:r>
            <a:r>
              <a:rPr lang="es-MX" dirty="0"/>
              <a:t>sobre los estados financieros modificados.</a:t>
            </a:r>
          </a:p>
          <a:p>
            <a:pPr marL="0" indent="0" algn="just">
              <a:buNone/>
            </a:pPr>
            <a:endParaRPr lang="es-MX" dirty="0"/>
          </a:p>
          <a:p>
            <a:pPr marL="0" indent="0" algn="just">
              <a:buNone/>
            </a:pPr>
            <a:r>
              <a:rPr lang="es-MX" b="1" dirty="0">
                <a:solidFill>
                  <a:schemeClr val="accent1"/>
                </a:solidFill>
              </a:rPr>
              <a:t>(d) </a:t>
            </a:r>
            <a:r>
              <a:rPr lang="es-MX" dirty="0"/>
              <a:t>Cuando concurran las circunstancias del apartado 12, </a:t>
            </a:r>
            <a:r>
              <a:rPr lang="es-MX" b="1" dirty="0"/>
              <a:t>rectificará el informe de auditoría o proporcionará un nuevo informe de auditoría</a:t>
            </a:r>
            <a:r>
              <a:rPr lang="es-MX" dirty="0"/>
              <a:t>, tal como requiere el apartado 12.</a:t>
            </a:r>
          </a:p>
        </p:txBody>
      </p:sp>
    </p:spTree>
    <p:extLst>
      <p:ext uri="{BB962C8B-B14F-4D97-AF65-F5344CB8AC3E}">
        <p14:creationId xmlns:p14="http://schemas.microsoft.com/office/powerpoint/2010/main" val="1138055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a:extLst>
              <a:ext uri="{FF2B5EF4-FFF2-40B4-BE49-F238E27FC236}">
                <a16:creationId xmlns:a16="http://schemas.microsoft.com/office/drawing/2014/main" id="{F6B3D113-DCCF-5447-B33C-4549BF1D36AD}"/>
              </a:ext>
            </a:extLst>
          </p:cNvPr>
          <p:cNvSpPr/>
          <p:nvPr/>
        </p:nvSpPr>
        <p:spPr>
          <a:xfrm>
            <a:off x="1801091"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EE. FF.</a:t>
            </a:r>
          </a:p>
        </p:txBody>
      </p:sp>
      <p:sp>
        <p:nvSpPr>
          <p:cNvPr id="5" name="Rectángulo redondeado 4">
            <a:extLst>
              <a:ext uri="{FF2B5EF4-FFF2-40B4-BE49-F238E27FC236}">
                <a16:creationId xmlns:a16="http://schemas.microsoft.com/office/drawing/2014/main" id="{4C256C15-1E5E-E34E-9A1B-D72D88171BC6}"/>
              </a:ext>
            </a:extLst>
          </p:cNvPr>
          <p:cNvSpPr/>
          <p:nvPr/>
        </p:nvSpPr>
        <p:spPr>
          <a:xfrm>
            <a:off x="5430983"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INFORME</a:t>
            </a:r>
          </a:p>
          <a:p>
            <a:pPr algn="ctr"/>
            <a:r>
              <a:rPr lang="es-MX" dirty="0"/>
              <a:t>AUDITORÍA</a:t>
            </a:r>
          </a:p>
        </p:txBody>
      </p:sp>
      <p:sp>
        <p:nvSpPr>
          <p:cNvPr id="6" name="Rectángulo redondeado 5">
            <a:extLst>
              <a:ext uri="{FF2B5EF4-FFF2-40B4-BE49-F238E27FC236}">
                <a16:creationId xmlns:a16="http://schemas.microsoft.com/office/drawing/2014/main" id="{F9A8A11F-3744-0F4F-85F1-2A7A90397CB0}"/>
              </a:ext>
            </a:extLst>
          </p:cNvPr>
          <p:cNvSpPr/>
          <p:nvPr/>
        </p:nvSpPr>
        <p:spPr>
          <a:xfrm>
            <a:off x="9060875" y="4163291"/>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PUBLICACIÓN</a:t>
            </a:r>
          </a:p>
          <a:p>
            <a:pPr algn="ctr"/>
            <a:r>
              <a:rPr lang="es-MX" dirty="0"/>
              <a:t>EE.FF.</a:t>
            </a:r>
          </a:p>
        </p:txBody>
      </p:sp>
      <p:sp>
        <p:nvSpPr>
          <p:cNvPr id="7" name="Rectángulo redondeado 6">
            <a:extLst>
              <a:ext uri="{FF2B5EF4-FFF2-40B4-BE49-F238E27FC236}">
                <a16:creationId xmlns:a16="http://schemas.microsoft.com/office/drawing/2014/main" id="{04D1C679-D921-1D4D-AA67-B12FEC4892A7}"/>
              </a:ext>
            </a:extLst>
          </p:cNvPr>
          <p:cNvSpPr/>
          <p:nvPr/>
        </p:nvSpPr>
        <p:spPr>
          <a:xfrm>
            <a:off x="5430983" y="2140527"/>
            <a:ext cx="2479964" cy="1108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APROBACIÓN</a:t>
            </a:r>
          </a:p>
          <a:p>
            <a:pPr algn="ctr"/>
            <a:r>
              <a:rPr lang="es-MX" dirty="0"/>
              <a:t>EE.FF.</a:t>
            </a:r>
          </a:p>
        </p:txBody>
      </p:sp>
      <p:cxnSp>
        <p:nvCxnSpPr>
          <p:cNvPr id="9" name="Conector recto 8">
            <a:extLst>
              <a:ext uri="{FF2B5EF4-FFF2-40B4-BE49-F238E27FC236}">
                <a16:creationId xmlns:a16="http://schemas.microsoft.com/office/drawing/2014/main" id="{7A0DE1BE-7DCC-6E4C-B941-1D2C6F8AE7A3}"/>
              </a:ext>
            </a:extLst>
          </p:cNvPr>
          <p:cNvCxnSpPr/>
          <p:nvPr/>
        </p:nvCxnSpPr>
        <p:spPr>
          <a:xfrm>
            <a:off x="1801091" y="5932098"/>
            <a:ext cx="9809018"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BCDD4D27-371E-EC48-9DB5-78B43B7A5E8B}"/>
              </a:ext>
            </a:extLst>
          </p:cNvPr>
          <p:cNvCxnSpPr/>
          <p:nvPr/>
        </p:nvCxnSpPr>
        <p:spPr>
          <a:xfrm>
            <a:off x="6670965" y="5271655"/>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869707AB-2B73-9740-8712-4D7B3EF7424E}"/>
              </a:ext>
            </a:extLst>
          </p:cNvPr>
          <p:cNvCxnSpPr/>
          <p:nvPr/>
        </p:nvCxnSpPr>
        <p:spPr>
          <a:xfrm>
            <a:off x="2997812" y="5271654"/>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09507A58-4102-5A4E-9B1B-A1E3DDE32C21}"/>
              </a:ext>
            </a:extLst>
          </p:cNvPr>
          <p:cNvCxnSpPr/>
          <p:nvPr/>
        </p:nvCxnSpPr>
        <p:spPr>
          <a:xfrm>
            <a:off x="10326607" y="5271653"/>
            <a:ext cx="0" cy="660443"/>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747196CC-2EE7-3F4D-ADE5-43E1BAAA2860}"/>
              </a:ext>
            </a:extLst>
          </p:cNvPr>
          <p:cNvSpPr txBox="1"/>
          <p:nvPr/>
        </p:nvSpPr>
        <p:spPr>
          <a:xfrm>
            <a:off x="4240021" y="614258"/>
            <a:ext cx="4687502" cy="646331"/>
          </a:xfrm>
          <a:prstGeom prst="rect">
            <a:avLst/>
          </a:prstGeom>
          <a:noFill/>
        </p:spPr>
        <p:txBody>
          <a:bodyPr wrap="none" rtlCol="0">
            <a:spAutoFit/>
          </a:bodyPr>
          <a:lstStyle/>
          <a:p>
            <a:r>
              <a:rPr lang="es-MX" b="1" dirty="0"/>
              <a:t>VISIÓN DEL AUDITOR - RESPONSABILIDAD</a:t>
            </a:r>
          </a:p>
          <a:p>
            <a:pPr algn="ctr"/>
            <a:r>
              <a:rPr lang="es-MX" b="1" dirty="0"/>
              <a:t>TRES MOMENTOS </a:t>
            </a:r>
          </a:p>
        </p:txBody>
      </p:sp>
      <p:sp>
        <p:nvSpPr>
          <p:cNvPr id="15" name="CuadroTexto 14">
            <a:extLst>
              <a:ext uri="{FF2B5EF4-FFF2-40B4-BE49-F238E27FC236}">
                <a16:creationId xmlns:a16="http://schemas.microsoft.com/office/drawing/2014/main" id="{382E0A4D-D0D1-9D43-969D-5C807A88EFF8}"/>
              </a:ext>
            </a:extLst>
          </p:cNvPr>
          <p:cNvSpPr txBox="1"/>
          <p:nvPr/>
        </p:nvSpPr>
        <p:spPr>
          <a:xfrm>
            <a:off x="2172906" y="6223208"/>
            <a:ext cx="1649811" cy="369332"/>
          </a:xfrm>
          <a:prstGeom prst="rect">
            <a:avLst/>
          </a:prstGeom>
          <a:noFill/>
        </p:spPr>
        <p:txBody>
          <a:bodyPr wrap="none" rtlCol="0">
            <a:spAutoFit/>
          </a:bodyPr>
          <a:lstStyle/>
          <a:p>
            <a:r>
              <a:rPr lang="es-MX" dirty="0"/>
              <a:t>31 diciembre</a:t>
            </a:r>
          </a:p>
        </p:txBody>
      </p:sp>
      <p:cxnSp>
        <p:nvCxnSpPr>
          <p:cNvPr id="17" name="Conector recto de flecha 16">
            <a:extLst>
              <a:ext uri="{FF2B5EF4-FFF2-40B4-BE49-F238E27FC236}">
                <a16:creationId xmlns:a16="http://schemas.microsoft.com/office/drawing/2014/main" id="{D56CDB55-E58F-A041-90F9-064AEDEC969B}"/>
              </a:ext>
            </a:extLst>
          </p:cNvPr>
          <p:cNvCxnSpPr>
            <a:cxnSpLocks/>
          </p:cNvCxnSpPr>
          <p:nvPr/>
        </p:nvCxnSpPr>
        <p:spPr>
          <a:xfrm>
            <a:off x="6670965" y="6375607"/>
            <a:ext cx="345670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a:extLst>
              <a:ext uri="{FF2B5EF4-FFF2-40B4-BE49-F238E27FC236}">
                <a16:creationId xmlns:a16="http://schemas.microsoft.com/office/drawing/2014/main" id="{73322A65-93C9-7A41-88B8-6FF765089EAB}"/>
              </a:ext>
            </a:extLst>
          </p:cNvPr>
          <p:cNvCxnSpPr>
            <a:stCxn id="15" idx="0"/>
          </p:cNvCxnSpPr>
          <p:nvPr/>
        </p:nvCxnSpPr>
        <p:spPr>
          <a:xfrm>
            <a:off x="2997812" y="6223208"/>
            <a:ext cx="2945788" cy="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1" name="CuadroTexto 20">
            <a:extLst>
              <a:ext uri="{FF2B5EF4-FFF2-40B4-BE49-F238E27FC236}">
                <a16:creationId xmlns:a16="http://schemas.microsoft.com/office/drawing/2014/main" id="{CDD9176A-B8E4-0246-8E8D-86F97202026B}"/>
              </a:ext>
            </a:extLst>
          </p:cNvPr>
          <p:cNvSpPr txBox="1"/>
          <p:nvPr/>
        </p:nvSpPr>
        <p:spPr>
          <a:xfrm>
            <a:off x="4613564" y="4627418"/>
            <a:ext cx="490840" cy="369332"/>
          </a:xfrm>
          <a:prstGeom prst="rect">
            <a:avLst/>
          </a:prstGeom>
          <a:noFill/>
        </p:spPr>
        <p:txBody>
          <a:bodyPr wrap="none" rtlCol="0">
            <a:spAutoFit/>
          </a:bodyPr>
          <a:lstStyle/>
          <a:p>
            <a:r>
              <a:rPr lang="es-MX" b="1" dirty="0">
                <a:solidFill>
                  <a:srgbClr val="7030A0"/>
                </a:solidFill>
              </a:rPr>
              <a:t>(1)</a:t>
            </a:r>
          </a:p>
        </p:txBody>
      </p:sp>
      <p:sp>
        <p:nvSpPr>
          <p:cNvPr id="22" name="CuadroTexto 21">
            <a:extLst>
              <a:ext uri="{FF2B5EF4-FFF2-40B4-BE49-F238E27FC236}">
                <a16:creationId xmlns:a16="http://schemas.microsoft.com/office/drawing/2014/main" id="{CC341B11-04FF-1346-B4BF-149080C5F0B9}"/>
              </a:ext>
            </a:extLst>
          </p:cNvPr>
          <p:cNvSpPr txBox="1"/>
          <p:nvPr/>
        </p:nvSpPr>
        <p:spPr>
          <a:xfrm>
            <a:off x="8237526" y="4627418"/>
            <a:ext cx="490840" cy="369332"/>
          </a:xfrm>
          <a:prstGeom prst="rect">
            <a:avLst/>
          </a:prstGeom>
          <a:noFill/>
        </p:spPr>
        <p:txBody>
          <a:bodyPr wrap="none" rtlCol="0">
            <a:spAutoFit/>
          </a:bodyPr>
          <a:lstStyle/>
          <a:p>
            <a:r>
              <a:rPr lang="es-MX" b="1" dirty="0">
                <a:solidFill>
                  <a:srgbClr val="7030A0"/>
                </a:solidFill>
              </a:rPr>
              <a:t>(2)</a:t>
            </a:r>
          </a:p>
        </p:txBody>
      </p:sp>
      <p:sp>
        <p:nvSpPr>
          <p:cNvPr id="23" name="CuadroTexto 22">
            <a:extLst>
              <a:ext uri="{FF2B5EF4-FFF2-40B4-BE49-F238E27FC236}">
                <a16:creationId xmlns:a16="http://schemas.microsoft.com/office/drawing/2014/main" id="{1CA7DA1B-5DBB-CD45-A29D-B121B1ACA89B}"/>
              </a:ext>
            </a:extLst>
          </p:cNvPr>
          <p:cNvSpPr txBox="1"/>
          <p:nvPr/>
        </p:nvSpPr>
        <p:spPr>
          <a:xfrm>
            <a:off x="11627928" y="4627418"/>
            <a:ext cx="490840" cy="369332"/>
          </a:xfrm>
          <a:prstGeom prst="rect">
            <a:avLst/>
          </a:prstGeom>
          <a:noFill/>
        </p:spPr>
        <p:txBody>
          <a:bodyPr wrap="none" rtlCol="0">
            <a:spAutoFit/>
          </a:bodyPr>
          <a:lstStyle/>
          <a:p>
            <a:r>
              <a:rPr lang="es-MX" b="1" dirty="0">
                <a:solidFill>
                  <a:srgbClr val="7030A0"/>
                </a:solidFill>
              </a:rPr>
              <a:t>(3)</a:t>
            </a:r>
          </a:p>
        </p:txBody>
      </p:sp>
      <p:cxnSp>
        <p:nvCxnSpPr>
          <p:cNvPr id="24" name="Conector recto de flecha 23">
            <a:extLst>
              <a:ext uri="{FF2B5EF4-FFF2-40B4-BE49-F238E27FC236}">
                <a16:creationId xmlns:a16="http://schemas.microsoft.com/office/drawing/2014/main" id="{79D3CD00-FBEB-214D-9C28-F73233AFE14E}"/>
              </a:ext>
            </a:extLst>
          </p:cNvPr>
          <p:cNvCxnSpPr>
            <a:cxnSpLocks/>
          </p:cNvCxnSpPr>
          <p:nvPr/>
        </p:nvCxnSpPr>
        <p:spPr>
          <a:xfrm>
            <a:off x="10326607" y="6539639"/>
            <a:ext cx="1685284" cy="0"/>
          </a:xfrm>
          <a:prstGeom prst="straightConnector1">
            <a:avLst/>
          </a:prstGeom>
          <a:ln w="76200">
            <a:solidFill>
              <a:srgbClr val="DA8E2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652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1DF3691-06C8-0C4F-B224-DFC1F098E274}"/>
              </a:ext>
            </a:extLst>
          </p:cNvPr>
          <p:cNvSpPr>
            <a:spLocks noGrp="1"/>
          </p:cNvSpPr>
          <p:nvPr>
            <p:ph idx="1"/>
          </p:nvPr>
        </p:nvSpPr>
        <p:spPr>
          <a:xfrm>
            <a:off x="1676400" y="526473"/>
            <a:ext cx="10266218" cy="5650490"/>
          </a:xfrm>
        </p:spPr>
        <p:txBody>
          <a:bodyPr>
            <a:normAutofit/>
          </a:bodyPr>
          <a:lstStyle/>
          <a:p>
            <a:pPr marL="0" indent="0" algn="just">
              <a:buNone/>
            </a:pPr>
            <a:r>
              <a:rPr lang="es-MX" dirty="0"/>
              <a:t>16. </a:t>
            </a:r>
            <a:r>
              <a:rPr lang="es-MX" b="1" dirty="0"/>
              <a:t>El auditor incluirá en el informe de auditoría nuevo o rectificado un párrafo de énfasis </a:t>
            </a:r>
            <a:r>
              <a:rPr lang="es-MX" dirty="0"/>
              <a:t>o un párrafo sobre otras cuestiones que remita a la nota explicativa de los estados financieros que </a:t>
            </a:r>
            <a:r>
              <a:rPr lang="es-MX" b="1" dirty="0"/>
              <a:t>describa más detalladamente la razón por la que los estados financieros anteriormente publicados se han modificado, y al informe anterior proporcionado por el auditor.</a:t>
            </a:r>
          </a:p>
          <a:p>
            <a:pPr algn="just"/>
            <a:endParaRPr lang="es-MX" dirty="0"/>
          </a:p>
          <a:p>
            <a:pPr marL="0" indent="0" algn="just">
              <a:buNone/>
            </a:pPr>
            <a:r>
              <a:rPr lang="es-MX" dirty="0"/>
              <a:t>17. </a:t>
            </a:r>
            <a:r>
              <a:rPr lang="es-MX" b="1" dirty="0">
                <a:solidFill>
                  <a:schemeClr val="accent1"/>
                </a:solidFill>
              </a:rPr>
              <a:t>Si la dirección no adopta las medidas </a:t>
            </a:r>
            <a:r>
              <a:rPr lang="es-MX" dirty="0"/>
              <a:t>necesarias para garantizar que cualquier persona que haya recibido los estados financieros anteriormente publicados sea informada de la situación ni modifica los estados financieros en circunstancias en las que Hechos posteriores al cierre NIA 560 589 Auditoría el auditor considera que debería hacerlo, </a:t>
            </a:r>
            <a:r>
              <a:rPr lang="es-MX" b="1" dirty="0">
                <a:solidFill>
                  <a:srgbClr val="0070C0"/>
                </a:solidFill>
              </a:rPr>
              <a:t>el auditor notificará a la dirección y a los responsables del gobierno de la entidad</a:t>
            </a:r>
            <a:r>
              <a:rPr lang="es-MX" dirty="0"/>
              <a:t>, salvo que todos ellos participen en la dirección de la entidad, </a:t>
            </a:r>
            <a:r>
              <a:rPr lang="es-MX" b="1" dirty="0">
                <a:solidFill>
                  <a:srgbClr val="0070C0"/>
                </a:solidFill>
              </a:rPr>
              <a:t>que tratará de evitar que a partir de ese momento se confíe en el informe de auditoría</a:t>
            </a:r>
            <a:r>
              <a:rPr lang="es-MX" dirty="0"/>
              <a:t>. Si, a pesar de dicha notificación, la dirección o los responsables del gobierno de la entidad no adoptan las medidas necesarias, el auditor llevará a cabo las actuaciones adecuadas para tratar de evitar que se confíe en el informe de auditoría. (Ref: Apartado A18)</a:t>
            </a:r>
          </a:p>
        </p:txBody>
      </p:sp>
    </p:spTree>
    <p:extLst>
      <p:ext uri="{BB962C8B-B14F-4D97-AF65-F5344CB8AC3E}">
        <p14:creationId xmlns:p14="http://schemas.microsoft.com/office/powerpoint/2010/main" val="374899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22D1B-8D68-E14F-AEF7-5894D911D672}"/>
              </a:ext>
            </a:extLst>
          </p:cNvPr>
          <p:cNvSpPr>
            <a:spLocks noGrp="1"/>
          </p:cNvSpPr>
          <p:nvPr>
            <p:ph type="title"/>
          </p:nvPr>
        </p:nvSpPr>
        <p:spPr/>
        <p:txBody>
          <a:bodyPr/>
          <a:lstStyle/>
          <a:p>
            <a:r>
              <a:rPr lang="es-MX" dirty="0"/>
              <a:t>Muchas gracias….</a:t>
            </a:r>
          </a:p>
        </p:txBody>
      </p:sp>
      <p:sp>
        <p:nvSpPr>
          <p:cNvPr id="3" name="Marcador de contenido 2">
            <a:extLst>
              <a:ext uri="{FF2B5EF4-FFF2-40B4-BE49-F238E27FC236}">
                <a16:creationId xmlns:a16="http://schemas.microsoft.com/office/drawing/2014/main" id="{3860ACEF-FD6F-7846-B776-2E0563962BC5}"/>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76180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Alcance de esta NIA</a:t>
            </a:r>
          </a:p>
        </p:txBody>
      </p:sp>
      <p:sp>
        <p:nvSpPr>
          <p:cNvPr id="3" name="Marcador de contenido 2"/>
          <p:cNvSpPr>
            <a:spLocks noGrp="1"/>
          </p:cNvSpPr>
          <p:nvPr>
            <p:ph idx="1"/>
          </p:nvPr>
        </p:nvSpPr>
        <p:spPr/>
        <p:txBody>
          <a:bodyPr/>
          <a:lstStyle/>
          <a:p>
            <a:pPr marL="0" indent="0" algn="just">
              <a:buNone/>
            </a:pPr>
            <a:r>
              <a:rPr lang="es-MX" dirty="0"/>
              <a:t>Esta Norma Internacional de Auditoría (NIA) trata de la </a:t>
            </a:r>
            <a:r>
              <a:rPr lang="es-MX" b="1" dirty="0"/>
              <a:t>responsabilidad que tiene el auditor</a:t>
            </a:r>
            <a:r>
              <a:rPr lang="es-MX" dirty="0"/>
              <a:t> con respecto a los </a:t>
            </a:r>
            <a:r>
              <a:rPr lang="es-MX" b="1" dirty="0"/>
              <a:t>hechos posteriores al cierre</a:t>
            </a:r>
            <a:r>
              <a:rPr lang="es-MX" dirty="0"/>
              <a:t>, en una auditoría de estados financieros. (Ref: Apartado A1)</a:t>
            </a:r>
          </a:p>
        </p:txBody>
      </p:sp>
      <p:pic>
        <p:nvPicPr>
          <p:cNvPr id="1026" name="Picture 2" descr="Descubre cómo puedes aumentar el alcance en Instagram">
            <a:extLst>
              <a:ext uri="{FF2B5EF4-FFF2-40B4-BE49-F238E27FC236}">
                <a16:creationId xmlns:a16="http://schemas.microsoft.com/office/drawing/2014/main" id="{59472A8B-CD5B-6846-B832-65A5D4DC29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1459" y="3671469"/>
            <a:ext cx="4469082" cy="2706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48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Hechos posteriores al cierre</a:t>
            </a:r>
          </a:p>
        </p:txBody>
      </p:sp>
      <p:sp>
        <p:nvSpPr>
          <p:cNvPr id="3" name="Marcador de contenido 2"/>
          <p:cNvSpPr>
            <a:spLocks noGrp="1"/>
          </p:cNvSpPr>
          <p:nvPr>
            <p:ph idx="1"/>
          </p:nvPr>
        </p:nvSpPr>
        <p:spPr>
          <a:xfrm>
            <a:off x="2589212" y="2133599"/>
            <a:ext cx="8915400" cy="4456981"/>
          </a:xfrm>
        </p:spPr>
        <p:txBody>
          <a:bodyPr>
            <a:normAutofit fontScale="92500" lnSpcReduction="10000"/>
          </a:bodyPr>
          <a:lstStyle/>
          <a:p>
            <a:pPr marL="0" indent="0" algn="just">
              <a:buNone/>
            </a:pPr>
            <a:r>
              <a:rPr lang="es-MX" dirty="0"/>
              <a:t>Los </a:t>
            </a:r>
            <a:r>
              <a:rPr lang="es-MX" b="1" dirty="0"/>
              <a:t>estados financieros </a:t>
            </a:r>
            <a:r>
              <a:rPr lang="es-MX" dirty="0"/>
              <a:t>se pueden ver </a:t>
            </a:r>
            <a:r>
              <a:rPr lang="es-MX" b="1" dirty="0"/>
              <a:t>afectados </a:t>
            </a:r>
            <a:r>
              <a:rPr lang="es-MX" dirty="0"/>
              <a:t>por determinados </a:t>
            </a:r>
            <a:r>
              <a:rPr lang="es-MX" b="1" dirty="0"/>
              <a:t>hechos</a:t>
            </a:r>
            <a:r>
              <a:rPr lang="es-MX" dirty="0"/>
              <a:t> </a:t>
            </a:r>
            <a:r>
              <a:rPr lang="es-MX" b="1" dirty="0"/>
              <a:t>que ocurran con posterioridad a la fecha de los estados financieros</a:t>
            </a:r>
            <a:r>
              <a:rPr lang="es-MX" dirty="0"/>
              <a:t>. Muchos marcos de información financiera se refieren específicamente a tales hechos. Dichos marcos de información financiera suelen identificar dos tipos de hechos: </a:t>
            </a:r>
          </a:p>
          <a:p>
            <a:pPr algn="just"/>
            <a:endParaRPr lang="es-MX" dirty="0"/>
          </a:p>
          <a:p>
            <a:pPr marL="514350" indent="-514350" algn="just">
              <a:buAutoNum type="alphaLcParenBoth"/>
            </a:pPr>
            <a:r>
              <a:rPr lang="es-MX" dirty="0"/>
              <a:t>Aquellos que proporcionan evidencia sobre condiciones que </a:t>
            </a:r>
            <a:r>
              <a:rPr lang="es-MX" b="1" dirty="0"/>
              <a:t>existían</a:t>
            </a:r>
            <a:r>
              <a:rPr lang="es-MX" dirty="0"/>
              <a:t> en la fecha de los estados financieros; y </a:t>
            </a:r>
          </a:p>
          <a:p>
            <a:pPr marL="514350" indent="-514350" algn="just">
              <a:buAutoNum type="alphaLcParenBoth"/>
            </a:pPr>
            <a:endParaRPr lang="es-MX" dirty="0"/>
          </a:p>
          <a:p>
            <a:pPr marL="514350" indent="-514350" algn="just">
              <a:buAutoNum type="alphaLcParenBoth"/>
            </a:pPr>
            <a:r>
              <a:rPr lang="es-MX" dirty="0"/>
              <a:t>aquellos que proporcionan evidencia sobre condiciones que </a:t>
            </a:r>
            <a:r>
              <a:rPr lang="es-MX" b="1" dirty="0"/>
              <a:t>surgieron</a:t>
            </a:r>
            <a:r>
              <a:rPr lang="es-MX" dirty="0"/>
              <a:t> </a:t>
            </a:r>
            <a:r>
              <a:rPr lang="es-MX" b="1" dirty="0"/>
              <a:t>después de la fecha de los estados financieros. </a:t>
            </a:r>
          </a:p>
          <a:p>
            <a:pPr algn="just"/>
            <a:endParaRPr lang="es-MX" dirty="0"/>
          </a:p>
          <a:p>
            <a:pPr marL="0" indent="0" algn="just">
              <a:buNone/>
            </a:pPr>
            <a:r>
              <a:rPr lang="es-MX" dirty="0"/>
              <a:t>La NIA 700 explica que la fecha del </a:t>
            </a:r>
            <a:r>
              <a:rPr lang="es-MX" b="1" dirty="0"/>
              <a:t>informe de auditoría</a:t>
            </a:r>
            <a:r>
              <a:rPr lang="es-MX" dirty="0"/>
              <a:t> informa al lector de que el auditor </a:t>
            </a:r>
            <a:r>
              <a:rPr lang="es-MX" b="1" dirty="0"/>
              <a:t>ha considerado el efecto de los hechos y de las transacciones ocurridos hasta dicha fecha</a:t>
            </a:r>
            <a:r>
              <a:rPr lang="es-MX" dirty="0"/>
              <a:t> de los que </a:t>
            </a:r>
            <a:r>
              <a:rPr lang="es-MX" b="1" dirty="0"/>
              <a:t>el auditor tiene conocimiento.</a:t>
            </a:r>
          </a:p>
        </p:txBody>
      </p:sp>
    </p:spTree>
    <p:extLst>
      <p:ext uri="{BB962C8B-B14F-4D97-AF65-F5344CB8AC3E}">
        <p14:creationId xmlns:p14="http://schemas.microsoft.com/office/powerpoint/2010/main" val="2149088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Fecha de entrada en vigor</a:t>
            </a:r>
          </a:p>
        </p:txBody>
      </p:sp>
      <p:sp>
        <p:nvSpPr>
          <p:cNvPr id="3" name="Marcador de contenido 2"/>
          <p:cNvSpPr>
            <a:spLocks noGrp="1"/>
          </p:cNvSpPr>
          <p:nvPr>
            <p:ph idx="1"/>
          </p:nvPr>
        </p:nvSpPr>
        <p:spPr/>
        <p:txBody>
          <a:bodyPr/>
          <a:lstStyle/>
          <a:p>
            <a:pPr marL="0" indent="0" algn="just">
              <a:buNone/>
            </a:pPr>
            <a:r>
              <a:rPr lang="es-MX" dirty="0"/>
              <a:t>3. Esta NIA es aplicable a las auditorías de estados financieros correspondientes a periodos iniciados a partir del 15 de diciembre de 2009.</a:t>
            </a:r>
          </a:p>
        </p:txBody>
      </p:sp>
      <p:pic>
        <p:nvPicPr>
          <p:cNvPr id="2050" name="Picture 2" descr="Señal de Entrada - Letreros y Señalética de Protección Civil y Seguridad  Industrial">
            <a:extLst>
              <a:ext uri="{FF2B5EF4-FFF2-40B4-BE49-F238E27FC236}">
                <a16:creationId xmlns:a16="http://schemas.microsoft.com/office/drawing/2014/main" id="{6250FE6A-D7BB-2444-82FA-8E7D6F1024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85" y="3429000"/>
            <a:ext cx="4349630" cy="2838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515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Objetivos</a:t>
            </a:r>
          </a:p>
        </p:txBody>
      </p:sp>
      <p:sp>
        <p:nvSpPr>
          <p:cNvPr id="3" name="Marcador de contenido 2"/>
          <p:cNvSpPr>
            <a:spLocks noGrp="1"/>
          </p:cNvSpPr>
          <p:nvPr>
            <p:ph idx="1"/>
          </p:nvPr>
        </p:nvSpPr>
        <p:spPr/>
        <p:txBody>
          <a:bodyPr>
            <a:normAutofit/>
          </a:bodyPr>
          <a:lstStyle/>
          <a:p>
            <a:pPr marL="0" indent="0" algn="just">
              <a:buNone/>
            </a:pPr>
            <a:r>
              <a:rPr lang="es-MX" dirty="0"/>
              <a:t>4. Los objetivos del auditor son: </a:t>
            </a:r>
          </a:p>
          <a:p>
            <a:pPr marL="514350" indent="-514350" algn="just">
              <a:buAutoNum type="alphaLcParenBoth"/>
            </a:pPr>
            <a:r>
              <a:rPr lang="es-MX" b="1" dirty="0"/>
              <a:t>Obtener evidencia de auditoría </a:t>
            </a:r>
            <a:r>
              <a:rPr lang="es-MX" dirty="0"/>
              <a:t>suficiente y adecuada sobre si los hechos ocurridos </a:t>
            </a:r>
            <a:r>
              <a:rPr lang="es-MX" b="1" dirty="0"/>
              <a:t>entre la fecha de los estados financieros y la fecha del informe de auditoría </a:t>
            </a:r>
            <a:r>
              <a:rPr lang="es-MX" dirty="0"/>
              <a:t>y que requieran </a:t>
            </a:r>
            <a:r>
              <a:rPr lang="es-MX" b="1" dirty="0"/>
              <a:t>un ajuste</a:t>
            </a:r>
            <a:r>
              <a:rPr lang="es-MX" dirty="0"/>
              <a:t> de los estados financieros, o su revelación en éstos, se han reflejado adecuadamente en los estados financieros de conformidad con el marco de información financiera aplicable; y </a:t>
            </a:r>
          </a:p>
          <a:p>
            <a:pPr marL="514350" indent="-514350" algn="just">
              <a:buAutoNum type="alphaLcParenBoth"/>
            </a:pPr>
            <a:endParaRPr lang="es-MX" dirty="0"/>
          </a:p>
          <a:p>
            <a:pPr marL="514350" indent="-514350" algn="just">
              <a:buAutoNum type="alphaLcParenBoth"/>
            </a:pPr>
            <a:r>
              <a:rPr lang="es-MX" b="1" dirty="0"/>
              <a:t>reaccionar adecuadamente</a:t>
            </a:r>
            <a:r>
              <a:rPr lang="es-MX" dirty="0"/>
              <a:t> ante los hechos que lleguen a su conocimiento </a:t>
            </a:r>
            <a:r>
              <a:rPr lang="es-MX" b="1" dirty="0"/>
              <a:t>después de la fecha del informe de auditoría</a:t>
            </a:r>
            <a:r>
              <a:rPr lang="es-MX" dirty="0"/>
              <a:t> y que, de </a:t>
            </a:r>
            <a:r>
              <a:rPr lang="es-MX" b="1" dirty="0"/>
              <a:t>haber sido conocidos por el auditor a dicha fecha</a:t>
            </a:r>
            <a:r>
              <a:rPr lang="es-MX" dirty="0"/>
              <a:t>, le podrían haber llevado </a:t>
            </a:r>
            <a:r>
              <a:rPr lang="es-MX" b="1" dirty="0"/>
              <a:t>a rectificar el informe de auditoría.</a:t>
            </a:r>
          </a:p>
        </p:txBody>
      </p:sp>
    </p:spTree>
    <p:extLst>
      <p:ext uri="{BB962C8B-B14F-4D97-AF65-F5344CB8AC3E}">
        <p14:creationId xmlns:p14="http://schemas.microsoft.com/office/powerpoint/2010/main" val="307188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B8F31C-6190-F449-99BC-E1DC0E3C0B32}"/>
              </a:ext>
            </a:extLst>
          </p:cNvPr>
          <p:cNvSpPr>
            <a:spLocks noGrp="1"/>
          </p:cNvSpPr>
          <p:nvPr>
            <p:ph type="title"/>
          </p:nvPr>
        </p:nvSpPr>
        <p:spPr/>
        <p:txBody>
          <a:bodyPr/>
          <a:lstStyle/>
          <a:p>
            <a:r>
              <a:rPr lang="es-MX" dirty="0"/>
              <a:t>Definiciones</a:t>
            </a:r>
          </a:p>
        </p:txBody>
      </p:sp>
      <p:sp>
        <p:nvSpPr>
          <p:cNvPr id="3" name="Marcador de contenido 2">
            <a:extLst>
              <a:ext uri="{FF2B5EF4-FFF2-40B4-BE49-F238E27FC236}">
                <a16:creationId xmlns:a16="http://schemas.microsoft.com/office/drawing/2014/main" id="{841A14C1-CD32-444D-81FF-98D2A273D8EA}"/>
              </a:ext>
            </a:extLst>
          </p:cNvPr>
          <p:cNvSpPr>
            <a:spLocks noGrp="1"/>
          </p:cNvSpPr>
          <p:nvPr>
            <p:ph idx="1"/>
          </p:nvPr>
        </p:nvSpPr>
        <p:spPr>
          <a:xfrm>
            <a:off x="457200" y="1371600"/>
            <a:ext cx="11485418" cy="4805363"/>
          </a:xfrm>
        </p:spPr>
        <p:txBody>
          <a:bodyPr>
            <a:noAutofit/>
          </a:bodyPr>
          <a:lstStyle/>
          <a:p>
            <a:pPr marL="0" indent="0" algn="just">
              <a:buNone/>
            </a:pPr>
            <a:r>
              <a:rPr lang="es-MX" sz="1900" dirty="0"/>
              <a:t>5. A efectos de las NIA, los siguientes términos tienen los significados que figuran a continuación: </a:t>
            </a:r>
          </a:p>
          <a:p>
            <a:pPr marL="514350" indent="-514350" algn="just">
              <a:buFont typeface="+mj-lt"/>
              <a:buAutoNum type="alphaLcParenR"/>
            </a:pPr>
            <a:r>
              <a:rPr lang="es-MX" sz="1900" b="1" dirty="0"/>
              <a:t>Fecha de los estados financieros</a:t>
            </a:r>
            <a:r>
              <a:rPr lang="es-MX" sz="1900" dirty="0"/>
              <a:t>: fecha de cierre del último periodo cubierto por los estados financieros. </a:t>
            </a:r>
          </a:p>
          <a:p>
            <a:pPr marL="514350" indent="-514350" algn="just">
              <a:buFont typeface="+mj-lt"/>
              <a:buAutoNum type="alphaLcParenR"/>
            </a:pPr>
            <a:r>
              <a:rPr lang="es-MX" sz="1900" b="1" dirty="0"/>
              <a:t>Fecha de aprobación de los estados financieros</a:t>
            </a:r>
            <a:r>
              <a:rPr lang="es-MX" sz="1900" dirty="0"/>
              <a:t>: fecha en la que se han preparado todos los documentos comprendidos en los estados financieros, incluyendo las notas explicativas, y en la que las personas </a:t>
            </a:r>
            <a:r>
              <a:rPr lang="es-MX" sz="1900" b="1" dirty="0"/>
              <a:t>con autoridad reconocida </a:t>
            </a:r>
            <a:r>
              <a:rPr lang="es-MX" sz="1900" dirty="0"/>
              <a:t>han manifestado </a:t>
            </a:r>
            <a:r>
              <a:rPr lang="es-MX" sz="1900" b="1" dirty="0"/>
              <a:t>que asumen la responsabilidad sobre ellos.</a:t>
            </a:r>
            <a:r>
              <a:rPr lang="es-MX" sz="1900" dirty="0"/>
              <a:t> (Ref: Apartado A2) </a:t>
            </a:r>
          </a:p>
          <a:p>
            <a:pPr marL="514350" indent="-514350" algn="just">
              <a:buFont typeface="+mj-lt"/>
              <a:buAutoNum type="alphaLcParenR"/>
            </a:pPr>
            <a:r>
              <a:rPr lang="es-MX" sz="1900" b="1" dirty="0"/>
              <a:t>Fecha del informe de auditoría: </a:t>
            </a:r>
            <a:r>
              <a:rPr lang="es-MX" sz="1900" dirty="0"/>
              <a:t>fecha puesta por el </a:t>
            </a:r>
            <a:r>
              <a:rPr lang="es-MX" sz="1900" b="1" dirty="0"/>
              <a:t>auditor al informe </a:t>
            </a:r>
            <a:r>
              <a:rPr lang="es-MX" sz="1900" dirty="0"/>
              <a:t>sobre los estados financieros de conformidad con la NIA 700. (Ref: Apartado A3) </a:t>
            </a:r>
          </a:p>
          <a:p>
            <a:pPr marL="514350" indent="-514350" algn="just">
              <a:buFont typeface="+mj-lt"/>
              <a:buAutoNum type="alphaLcParenR"/>
            </a:pPr>
            <a:r>
              <a:rPr lang="es-MX" sz="1900" b="1" dirty="0"/>
              <a:t>Fecha de publicación de los estados financieros</a:t>
            </a:r>
            <a:r>
              <a:rPr lang="es-MX" sz="1900" dirty="0"/>
              <a:t>: fecha en la que los estados financieros auditados y el informe de auditoría se ponen a </a:t>
            </a:r>
            <a:r>
              <a:rPr lang="es-MX" sz="1900" b="1" dirty="0"/>
              <a:t>disposición de terceros</a:t>
            </a:r>
            <a:r>
              <a:rPr lang="es-MX" sz="1900" dirty="0"/>
              <a:t>. (Ref: Apartados A4–A5) </a:t>
            </a:r>
          </a:p>
          <a:p>
            <a:pPr marL="514350" indent="-514350" algn="just">
              <a:buFont typeface="+mj-lt"/>
              <a:buAutoNum type="alphaLcParenR"/>
            </a:pPr>
            <a:r>
              <a:rPr lang="es-MX" sz="1900" b="1" dirty="0"/>
              <a:t>Hechos posteriores al cierre: </a:t>
            </a:r>
            <a:r>
              <a:rPr lang="es-MX" sz="1900" dirty="0"/>
              <a:t>hechos ocurridos </a:t>
            </a:r>
            <a:r>
              <a:rPr lang="es-MX" sz="1900" b="1" dirty="0"/>
              <a:t>entre la fecha de los estados financieros y la fecha del informe de auditoría,</a:t>
            </a:r>
            <a:r>
              <a:rPr lang="es-MX" sz="1900" dirty="0"/>
              <a:t> así como </a:t>
            </a:r>
            <a:r>
              <a:rPr lang="es-MX" sz="1900" b="1" dirty="0"/>
              <a:t>hechos que llegan a conocimiento del auditor después de la fecha del informe de auditoría.</a:t>
            </a:r>
          </a:p>
        </p:txBody>
      </p:sp>
    </p:spTree>
    <p:extLst>
      <p:ext uri="{BB962C8B-B14F-4D97-AF65-F5344CB8AC3E}">
        <p14:creationId xmlns:p14="http://schemas.microsoft.com/office/powerpoint/2010/main" val="3292731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563847-B85E-0841-A7A8-9EAF037A85F4}"/>
              </a:ext>
            </a:extLst>
          </p:cNvPr>
          <p:cNvSpPr>
            <a:spLocks noGrp="1"/>
          </p:cNvSpPr>
          <p:nvPr>
            <p:ph type="title"/>
          </p:nvPr>
        </p:nvSpPr>
        <p:spPr/>
        <p:txBody>
          <a:bodyPr/>
          <a:lstStyle/>
          <a:p>
            <a:r>
              <a:rPr lang="es-MX" dirty="0"/>
              <a:t>Requerimientos</a:t>
            </a:r>
          </a:p>
        </p:txBody>
      </p:sp>
      <p:sp>
        <p:nvSpPr>
          <p:cNvPr id="3" name="Marcador de contenido 2">
            <a:extLst>
              <a:ext uri="{FF2B5EF4-FFF2-40B4-BE49-F238E27FC236}">
                <a16:creationId xmlns:a16="http://schemas.microsoft.com/office/drawing/2014/main" id="{631C938B-A104-884D-B49B-E922C26908D2}"/>
              </a:ext>
            </a:extLst>
          </p:cNvPr>
          <p:cNvSpPr>
            <a:spLocks noGrp="1"/>
          </p:cNvSpPr>
          <p:nvPr>
            <p:ph idx="1"/>
          </p:nvPr>
        </p:nvSpPr>
        <p:spPr/>
        <p:txBody>
          <a:bodyPr>
            <a:normAutofit/>
          </a:bodyPr>
          <a:lstStyle/>
          <a:p>
            <a:pPr marL="0" indent="0" algn="just">
              <a:buNone/>
            </a:pPr>
            <a:r>
              <a:rPr lang="es-MX" dirty="0"/>
              <a:t>Hechos ocurridos </a:t>
            </a:r>
            <a:r>
              <a:rPr lang="es-MX" b="1" dirty="0"/>
              <a:t>entre la fecha de los estados financieros </a:t>
            </a:r>
            <a:r>
              <a:rPr lang="es-MX" dirty="0"/>
              <a:t>y la </a:t>
            </a:r>
            <a:r>
              <a:rPr lang="es-MX" b="1" dirty="0"/>
              <a:t>fecha del informe de auditoría.</a:t>
            </a:r>
          </a:p>
          <a:p>
            <a:pPr marL="0" indent="0" algn="just">
              <a:buNone/>
            </a:pPr>
            <a:endParaRPr lang="es-MX" dirty="0"/>
          </a:p>
          <a:p>
            <a:pPr marL="0" indent="0" algn="just">
              <a:buNone/>
            </a:pPr>
            <a:r>
              <a:rPr lang="es-MX" dirty="0"/>
              <a:t>6. </a:t>
            </a:r>
            <a:r>
              <a:rPr lang="es-MX" b="1" dirty="0"/>
              <a:t>El auditor </a:t>
            </a:r>
            <a:r>
              <a:rPr lang="es-MX" b="1" dirty="0">
                <a:solidFill>
                  <a:schemeClr val="accent1"/>
                </a:solidFill>
              </a:rPr>
              <a:t>aplicará</a:t>
            </a:r>
            <a:r>
              <a:rPr lang="es-MX" b="1" dirty="0"/>
              <a:t> procedimientos de auditoría diseñados </a:t>
            </a:r>
            <a:r>
              <a:rPr lang="es-MX" dirty="0"/>
              <a:t>para </a:t>
            </a:r>
            <a:r>
              <a:rPr lang="es-MX" b="1" dirty="0"/>
              <a:t>obtener evidencia de auditoría suficiente y adecuada </a:t>
            </a:r>
            <a:r>
              <a:rPr lang="es-MX" dirty="0"/>
              <a:t>de que se han </a:t>
            </a:r>
            <a:r>
              <a:rPr lang="es-MX" b="1" dirty="0"/>
              <a:t>identificado todos los hechos</a:t>
            </a:r>
            <a:r>
              <a:rPr lang="es-MX" dirty="0"/>
              <a:t> ocurridos </a:t>
            </a:r>
            <a:r>
              <a:rPr lang="es-MX" b="1" dirty="0"/>
              <a:t>entre la fecha de los </a:t>
            </a:r>
            <a:r>
              <a:rPr lang="es-MX" b="1" dirty="0">
                <a:solidFill>
                  <a:srgbClr val="00B050"/>
                </a:solidFill>
              </a:rPr>
              <a:t>estados financieros </a:t>
            </a:r>
            <a:r>
              <a:rPr lang="es-MX" dirty="0"/>
              <a:t>y la del </a:t>
            </a:r>
            <a:r>
              <a:rPr lang="es-MX" b="1" dirty="0">
                <a:solidFill>
                  <a:srgbClr val="0070C0"/>
                </a:solidFill>
              </a:rPr>
              <a:t>informe de auditoría</a:t>
            </a:r>
            <a:r>
              <a:rPr lang="es-MX" b="1" dirty="0"/>
              <a:t> </a:t>
            </a:r>
            <a:r>
              <a:rPr lang="es-MX" dirty="0"/>
              <a:t>que requieran un </a:t>
            </a:r>
            <a:r>
              <a:rPr lang="es-MX" b="1" dirty="0"/>
              <a:t>ajuste</a:t>
            </a:r>
            <a:r>
              <a:rPr lang="es-MX" dirty="0"/>
              <a:t> de los estados financieros, o su revelación en éstos. Sin embargo, </a:t>
            </a:r>
            <a:r>
              <a:rPr lang="es-MX" b="1" dirty="0"/>
              <a:t>no se espera </a:t>
            </a:r>
            <a:r>
              <a:rPr lang="es-MX" dirty="0"/>
              <a:t>que el </a:t>
            </a:r>
            <a:r>
              <a:rPr lang="es-MX" b="1" dirty="0"/>
              <a:t>auditor aplique procedimientos de auditoría adicionales</a:t>
            </a:r>
            <a:r>
              <a:rPr lang="es-MX" dirty="0"/>
              <a:t> con respecto a cuestiones sobre las que los </a:t>
            </a:r>
            <a:r>
              <a:rPr lang="es-MX" b="1" dirty="0"/>
              <a:t>procedimientos de auditoría aplicados previamente</a:t>
            </a:r>
            <a:r>
              <a:rPr lang="es-MX" dirty="0"/>
              <a:t> han proporcionado </a:t>
            </a:r>
            <a:r>
              <a:rPr lang="es-MX" b="1" dirty="0"/>
              <a:t>conclusiones satisfactorias</a:t>
            </a:r>
            <a:r>
              <a:rPr lang="es-MX" dirty="0"/>
              <a:t>. (Ref: Apartado A6)</a:t>
            </a:r>
          </a:p>
        </p:txBody>
      </p:sp>
    </p:spTree>
    <p:extLst>
      <p:ext uri="{BB962C8B-B14F-4D97-AF65-F5344CB8AC3E}">
        <p14:creationId xmlns:p14="http://schemas.microsoft.com/office/powerpoint/2010/main" val="76758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AD932A7-0EAD-F046-A235-641923567640}"/>
              </a:ext>
            </a:extLst>
          </p:cNvPr>
          <p:cNvSpPr>
            <a:spLocks noGrp="1"/>
          </p:cNvSpPr>
          <p:nvPr>
            <p:ph idx="1"/>
          </p:nvPr>
        </p:nvSpPr>
        <p:spPr>
          <a:xfrm>
            <a:off x="838200" y="1427018"/>
            <a:ext cx="10515600" cy="4749945"/>
          </a:xfrm>
        </p:spPr>
        <p:txBody>
          <a:bodyPr>
            <a:normAutofit/>
          </a:bodyPr>
          <a:lstStyle/>
          <a:p>
            <a:pPr marL="0" indent="0" algn="just">
              <a:buNone/>
            </a:pPr>
            <a:r>
              <a:rPr lang="es-MX" dirty="0"/>
              <a:t>7. </a:t>
            </a:r>
            <a:r>
              <a:rPr lang="es-MX" b="1" dirty="0"/>
              <a:t>El auditor </a:t>
            </a:r>
            <a:r>
              <a:rPr lang="es-MX" b="1" dirty="0">
                <a:solidFill>
                  <a:schemeClr val="accent1"/>
                </a:solidFill>
              </a:rPr>
              <a:t>aplicará </a:t>
            </a:r>
            <a:r>
              <a:rPr lang="es-MX" b="1" dirty="0"/>
              <a:t>los procedimientos </a:t>
            </a:r>
            <a:r>
              <a:rPr lang="es-MX" dirty="0"/>
              <a:t>que el apartado 6 </a:t>
            </a:r>
            <a:r>
              <a:rPr lang="es-MX" b="1" dirty="0"/>
              <a:t>requiere</a:t>
            </a:r>
            <a:r>
              <a:rPr lang="es-MX" dirty="0"/>
              <a:t> de modo que cubran el periodo comprendido </a:t>
            </a:r>
            <a:r>
              <a:rPr lang="es-MX" b="1" dirty="0"/>
              <a:t>entre la fecha de los estados financieros </a:t>
            </a:r>
            <a:r>
              <a:rPr lang="es-MX" dirty="0"/>
              <a:t>y la fecha </a:t>
            </a:r>
            <a:r>
              <a:rPr lang="es-MX" b="1" dirty="0"/>
              <a:t>del informe de auditoría</a:t>
            </a:r>
            <a:r>
              <a:rPr lang="es-MX" dirty="0"/>
              <a:t>, o la fecha más cercana posible a esta última. </a:t>
            </a:r>
            <a:r>
              <a:rPr lang="es-MX" b="1" dirty="0"/>
              <a:t>El auditor tendrá en cuenta</a:t>
            </a:r>
            <a:r>
              <a:rPr lang="es-MX" dirty="0"/>
              <a:t> su </a:t>
            </a:r>
            <a:r>
              <a:rPr lang="es-MX" b="1" dirty="0"/>
              <a:t>valoración del riesgo </a:t>
            </a:r>
            <a:r>
              <a:rPr lang="es-MX" dirty="0"/>
              <a:t>al determinar la naturaleza y extensión de dichos procedimientos de auditoría, que incluirán lo siguiente: (Ref: Apartados A7–A8)</a:t>
            </a:r>
          </a:p>
          <a:p>
            <a:pPr marL="0" indent="0" algn="just">
              <a:buNone/>
            </a:pPr>
            <a:endParaRPr lang="es-MX" dirty="0"/>
          </a:p>
          <a:p>
            <a:pPr marL="514350" indent="-514350" algn="just">
              <a:buAutoNum type="alphaLcParenBoth"/>
            </a:pPr>
            <a:r>
              <a:rPr lang="es-MX" b="1" dirty="0"/>
              <a:t>La obtención de conocimiento </a:t>
            </a:r>
            <a:r>
              <a:rPr lang="es-MX" dirty="0"/>
              <a:t>de cualquier </a:t>
            </a:r>
            <a:r>
              <a:rPr lang="es-MX" b="1" dirty="0"/>
              <a:t>procedimiento establecido </a:t>
            </a:r>
            <a:r>
              <a:rPr lang="es-MX" dirty="0"/>
              <a:t>por la </a:t>
            </a:r>
            <a:r>
              <a:rPr lang="es-MX" b="1" dirty="0"/>
              <a:t>dirección</a:t>
            </a:r>
            <a:r>
              <a:rPr lang="es-MX" dirty="0"/>
              <a:t> para </a:t>
            </a:r>
            <a:r>
              <a:rPr lang="es-MX" b="1" dirty="0"/>
              <a:t>garantizar que se identifiquen los hechos posteriores al cierre. </a:t>
            </a:r>
          </a:p>
          <a:p>
            <a:pPr marL="514350" indent="-514350" algn="just">
              <a:buAutoNum type="alphaLcParenBoth"/>
            </a:pPr>
            <a:endParaRPr lang="es-MX" b="1" dirty="0"/>
          </a:p>
          <a:p>
            <a:pPr marL="514350" indent="-514350" algn="just">
              <a:buAutoNum type="alphaLcParenBoth"/>
            </a:pPr>
            <a:r>
              <a:rPr lang="es-MX" b="1" dirty="0"/>
              <a:t>La indagación </a:t>
            </a:r>
            <a:r>
              <a:rPr lang="es-MX" dirty="0"/>
              <a:t>ante la dirección y, cuando proceda, ante los responsables del gobierno de la entidad sobre si </a:t>
            </a:r>
            <a:r>
              <a:rPr lang="es-MX" b="1" dirty="0"/>
              <a:t>han ocurrido hechos posteriores al cierre </a:t>
            </a:r>
            <a:r>
              <a:rPr lang="es-MX" dirty="0"/>
              <a:t>que puedan </a:t>
            </a:r>
            <a:r>
              <a:rPr lang="es-MX" b="1" dirty="0"/>
              <a:t>afectar a los estados financieros. </a:t>
            </a:r>
            <a:r>
              <a:rPr lang="es-MX" dirty="0"/>
              <a:t>(Ref: Apartado A9)</a:t>
            </a:r>
          </a:p>
        </p:txBody>
      </p:sp>
    </p:spTree>
    <p:extLst>
      <p:ext uri="{BB962C8B-B14F-4D97-AF65-F5344CB8AC3E}">
        <p14:creationId xmlns:p14="http://schemas.microsoft.com/office/powerpoint/2010/main" val="303608955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{21C8DB59-E2F3-9F49-94A3-2DF0B4FF9788}tf10001069</Template>
  <TotalTime>848</TotalTime>
  <Words>1933</Words>
  <Application>Microsoft Macintosh PowerPoint</Application>
  <PresentationFormat>Panorámica</PresentationFormat>
  <Paragraphs>122</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Century Gothic</vt:lpstr>
      <vt:lpstr>Wingdings 3</vt:lpstr>
      <vt:lpstr>Espiral</vt:lpstr>
      <vt:lpstr> </vt:lpstr>
      <vt:lpstr>Presentación de PowerPoint</vt:lpstr>
      <vt:lpstr>Alcance de esta NIA</vt:lpstr>
      <vt:lpstr>Hechos posteriores al cierre</vt:lpstr>
      <vt:lpstr>Fecha de entrada en vigor</vt:lpstr>
      <vt:lpstr>Objetivos</vt:lpstr>
      <vt:lpstr>Definiciones</vt:lpstr>
      <vt:lpstr>Requerimientos</vt:lpstr>
      <vt:lpstr>Presentación de PowerPoint</vt:lpstr>
      <vt:lpstr>Presentación de PowerPoint</vt:lpstr>
      <vt:lpstr>Presentación de PowerPoint</vt:lpstr>
      <vt:lpstr>Manifestaciones escritas</vt:lpstr>
      <vt:lpstr>Hechos que llegan a conocimiento del auditor con posterioridad a la fecha del informe de auditoría pero con anterioridad a la fecha de publicación de los estados financieros</vt:lpstr>
      <vt:lpstr>Presentación de PowerPoint</vt:lpstr>
      <vt:lpstr>Presentación de PowerPoint</vt:lpstr>
      <vt:lpstr>Presentación de PowerPoint</vt:lpstr>
      <vt:lpstr>Hechos que llegan a conocimiento del auditor con posterioridad a la fecha de publicación de los estados financieros</vt:lpstr>
      <vt:lpstr>Presentación de PowerPoint</vt:lpstr>
      <vt:lpstr>Presentación de PowerPoint</vt:lpstr>
      <vt:lpstr>Presentación de PowerPoint</vt:lpstr>
      <vt:lpstr>Muchas 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jairo.granados</dc:creator>
  <cp:lastModifiedBy>Jairo Asael .</cp:lastModifiedBy>
  <cp:revision>110</cp:revision>
  <dcterms:created xsi:type="dcterms:W3CDTF">2022-07-18T16:44:22Z</dcterms:created>
  <dcterms:modified xsi:type="dcterms:W3CDTF">2022-07-20T15:13:50Z</dcterms:modified>
</cp:coreProperties>
</file>